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85" r:id="rId12"/>
    <p:sldId id="265" r:id="rId13"/>
    <p:sldId id="266" r:id="rId14"/>
    <p:sldId id="267" r:id="rId15"/>
    <p:sldId id="268" r:id="rId16"/>
    <p:sldId id="269" r:id="rId17"/>
    <p:sldId id="270" r:id="rId18"/>
    <p:sldId id="271" r:id="rId19"/>
    <p:sldId id="286" r:id="rId20"/>
    <p:sldId id="272" r:id="rId21"/>
    <p:sldId id="287"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Tahoma" panose="020B0604030504040204" pitchFamily="3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2" roundtripDataSignature="AMtx7mhVntUBf0Q0V8kazdVbCXzY2Q4+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297" autoAdjust="0"/>
  </p:normalViewPr>
  <p:slideViewPr>
    <p:cSldViewPr snapToGrid="0">
      <p:cViewPr varScale="1">
        <p:scale>
          <a:sx n="45" d="100"/>
          <a:sy n="45" d="100"/>
        </p:scale>
        <p:origin x="14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Ian</a:t>
            </a:r>
            <a:endParaRPr/>
          </a:p>
          <a:p>
            <a:pPr marL="457200" lvl="0" indent="0" algn="l" rtl="0">
              <a:spcBef>
                <a:spcPts val="0"/>
              </a:spcBef>
              <a:spcAft>
                <a:spcPts val="0"/>
              </a:spcAft>
              <a:buClr>
                <a:schemeClr val="dk1"/>
              </a:buClr>
              <a:buSzPts val="1100"/>
              <a:buFont typeface="Arial"/>
              <a:buNone/>
            </a:pPr>
            <a:r>
              <a:rPr lang="en-US"/>
              <a:t>“Good afternoon everyone, my name is Ian Scarff and today I am joined by my team Allison Beatty, Sim Sing(h is silent), and Ileana Marcano.”</a:t>
            </a:r>
            <a:endParaRPr/>
          </a:p>
          <a:p>
            <a:pPr marL="457200" lvl="0" indent="0" algn="l" rtl="0">
              <a:spcBef>
                <a:spcPts val="0"/>
              </a:spcBef>
              <a:spcAft>
                <a:spcPts val="0"/>
              </a:spcAft>
              <a:buClr>
                <a:schemeClr val="dk1"/>
              </a:buClr>
              <a:buSzPts val="1100"/>
              <a:buFont typeface="Arial"/>
              <a:buNone/>
            </a:pPr>
            <a:r>
              <a:rPr lang="en-US"/>
              <a:t>“Today we will be discussing the Facebook dataset for mainstream news sources.”</a:t>
            </a:r>
            <a:endParaRPr/>
          </a:p>
          <a:p>
            <a:pPr marL="45720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Data set was created and previously used by Patrick Martinchek.</a:t>
            </a: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Ileana</a:t>
            </a:r>
            <a:endParaRPr/>
          </a:p>
          <a:p>
            <a:pPr marL="457200" lvl="0" indent="-317500" algn="l" rtl="0">
              <a:lnSpc>
                <a:spcPct val="100000"/>
              </a:lnSpc>
              <a:spcBef>
                <a:spcPts val="0"/>
              </a:spcBef>
              <a:spcAft>
                <a:spcPts val="0"/>
              </a:spcAft>
              <a:buSzPts val="1400"/>
              <a:buChar char="●"/>
            </a:pPr>
            <a:r>
              <a:rPr lang="en-US"/>
              <a:t>Let’s start with Analyzing the Comments and Shares per Source</a:t>
            </a:r>
            <a:endParaRPr/>
          </a:p>
          <a:p>
            <a:pPr marL="457200" lvl="0" indent="-317500" algn="l" rtl="0">
              <a:lnSpc>
                <a:spcPct val="100000"/>
              </a:lnSpc>
              <a:spcBef>
                <a:spcPts val="0"/>
              </a:spcBef>
              <a:spcAft>
                <a:spcPts val="0"/>
              </a:spcAft>
              <a:buSzPts val="1400"/>
              <a:buChar char="●"/>
            </a:pPr>
            <a:r>
              <a:rPr lang="en-US"/>
              <a:t>The number of comments and shares and facebook posts are good measures of reach for the news sources</a:t>
            </a:r>
            <a:endParaRPr/>
          </a:p>
          <a:p>
            <a:pPr marL="457200" lvl="0" indent="-317500" algn="l" rtl="0">
              <a:lnSpc>
                <a:spcPct val="100000"/>
              </a:lnSpc>
              <a:spcBef>
                <a:spcPts val="0"/>
              </a:spcBef>
              <a:spcAft>
                <a:spcPts val="0"/>
              </a:spcAft>
              <a:buSzPts val="1400"/>
              <a:buChar char="●"/>
            </a:pPr>
            <a:r>
              <a:rPr lang="en-US"/>
              <a:t>Of the two measures, Comments are better measure of reach since requires higher engagement on the post that just sharing</a:t>
            </a:r>
            <a:endParaRPr/>
          </a:p>
          <a:p>
            <a:pPr marL="457200" lvl="0" indent="-317500" algn="l" rtl="0">
              <a:lnSpc>
                <a:spcPct val="100000"/>
              </a:lnSpc>
              <a:spcBef>
                <a:spcPts val="0"/>
              </a:spcBef>
              <a:spcAft>
                <a:spcPts val="0"/>
              </a:spcAft>
              <a:buSzPts val="1400"/>
              <a:buChar char="●"/>
            </a:pPr>
            <a:r>
              <a:rPr lang="en-US"/>
              <a:t>Sharing a post means higher exposure but is less interactive</a:t>
            </a:r>
            <a:endParaRPr/>
          </a:p>
          <a:p>
            <a:pPr marL="457200" lvl="0" indent="-317500" algn="l" rtl="0">
              <a:lnSpc>
                <a:spcPct val="100000"/>
              </a:lnSpc>
              <a:spcBef>
                <a:spcPts val="0"/>
              </a:spcBef>
              <a:spcAft>
                <a:spcPts val="0"/>
              </a:spcAft>
              <a:buSzPts val="1400"/>
              <a:buChar char="●"/>
            </a:pPr>
            <a:r>
              <a:rPr lang="en-US"/>
              <a:t>The comments per source graph show that the direct competitor in terms of comment count for Huff Post is Fox news</a:t>
            </a:r>
            <a:endParaRPr/>
          </a:p>
          <a:p>
            <a:pPr marL="457200" lvl="0" indent="-317500" algn="l" rtl="0">
              <a:lnSpc>
                <a:spcPct val="100000"/>
              </a:lnSpc>
              <a:spcBef>
                <a:spcPts val="0"/>
              </a:spcBef>
              <a:spcAft>
                <a:spcPts val="0"/>
              </a:spcAft>
              <a:buSzPts val="1400"/>
              <a:buChar char="●"/>
            </a:pPr>
            <a:r>
              <a:rPr lang="en-US"/>
              <a:t>Huff post leads the shares per counts</a:t>
            </a:r>
            <a:endParaRPr/>
          </a:p>
        </p:txBody>
      </p:sp>
      <p:sp>
        <p:nvSpPr>
          <p:cNvPr id="234" name="Google Shape;23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9400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2210368a5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62210368a5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Ileana</a:t>
            </a:r>
            <a:endParaRPr/>
          </a:p>
          <a:p>
            <a:pPr marL="0" lvl="0" indent="0" algn="l" rtl="0">
              <a:lnSpc>
                <a:spcPct val="100000"/>
              </a:lnSpc>
              <a:spcBef>
                <a:spcPts val="0"/>
              </a:spcBef>
              <a:spcAft>
                <a:spcPts val="0"/>
              </a:spcAft>
              <a:buSzPts val="1400"/>
              <a:buNone/>
            </a:pPr>
            <a:r>
              <a:rPr lang="en-US" b="1"/>
              <a:t>Continuing with the analysis of shares</a:t>
            </a:r>
            <a:endParaRPr b="1"/>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Huff Post has had more of the share spikes, but FOX news comes in second most of the time.</a:t>
            </a:r>
            <a:endParaRPr/>
          </a:p>
          <a:p>
            <a:pPr marL="0" lvl="0" indent="0" algn="l" rtl="0">
              <a:lnSpc>
                <a:spcPct val="100000"/>
              </a:lnSpc>
              <a:spcBef>
                <a:spcPts val="0"/>
              </a:spcBef>
              <a:spcAft>
                <a:spcPts val="0"/>
              </a:spcAft>
              <a:buSzPts val="1400"/>
              <a:buNone/>
            </a:pPr>
            <a:r>
              <a:rPr lang="en-US"/>
              <a:t>CNN and ABC News has also increased their share-counts over the years, most notable after 2015.</a:t>
            </a:r>
            <a:endParaRPr/>
          </a:p>
          <a:p>
            <a:pPr marL="0" lvl="0" indent="0" algn="l" rtl="0">
              <a:lnSpc>
                <a:spcPct val="100000"/>
              </a:lnSpc>
              <a:spcBef>
                <a:spcPts val="0"/>
              </a:spcBef>
              <a:spcAft>
                <a:spcPts val="0"/>
              </a:spcAft>
              <a:buSzPts val="1400"/>
              <a:buNone/>
            </a:pPr>
            <a:r>
              <a:rPr lang="en-US"/>
              <a:t>However, Huffington Post started to fall behind on shares starting in July 2016</a:t>
            </a:r>
            <a:endParaRPr/>
          </a:p>
        </p:txBody>
      </p:sp>
      <p:sp>
        <p:nvSpPr>
          <p:cNvPr id="241" name="Google Shape;241;g62210368a5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2210368a5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62210368a5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Ileana</a:t>
            </a:r>
            <a:endParaRPr/>
          </a:p>
          <a:p>
            <a:pPr marL="0" lvl="0" indent="0" algn="l" rtl="0">
              <a:lnSpc>
                <a:spcPct val="100000"/>
              </a:lnSpc>
              <a:spcBef>
                <a:spcPts val="0"/>
              </a:spcBef>
              <a:spcAft>
                <a:spcPts val="0"/>
              </a:spcAft>
              <a:buSzPts val="1400"/>
              <a:buNone/>
            </a:pPr>
            <a:r>
              <a:rPr lang="en-US" b="1"/>
              <a:t>If we analyze the number of stories over time</a:t>
            </a:r>
            <a:endParaRPr b="1"/>
          </a:p>
          <a:p>
            <a:pPr marL="0" lvl="0" indent="0" algn="l" rtl="0">
              <a:lnSpc>
                <a:spcPct val="100000"/>
              </a:lnSpc>
              <a:spcBef>
                <a:spcPts val="0"/>
              </a:spcBef>
              <a:spcAft>
                <a:spcPts val="0"/>
              </a:spcAft>
              <a:buSzPts val="1400"/>
              <a:buNone/>
            </a:pPr>
            <a:r>
              <a:rPr lang="en-US"/>
              <a:t>Huffington Post dominated in the number of stories for a long time. </a:t>
            </a:r>
            <a:endParaRPr/>
          </a:p>
          <a:p>
            <a:pPr marL="0" lvl="0" indent="0" algn="l" rtl="0">
              <a:lnSpc>
                <a:spcPct val="100000"/>
              </a:lnSpc>
              <a:spcBef>
                <a:spcPts val="0"/>
              </a:spcBef>
              <a:spcAft>
                <a:spcPts val="0"/>
              </a:spcAft>
              <a:buSzPts val="1400"/>
              <a:buNone/>
            </a:pPr>
            <a:r>
              <a:rPr lang="en-US"/>
              <a:t>Started posting less and less starting in October 2015.</a:t>
            </a:r>
            <a:endParaRPr/>
          </a:p>
        </p:txBody>
      </p:sp>
      <p:sp>
        <p:nvSpPr>
          <p:cNvPr id="248" name="Google Shape;248;g62210368a5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Ileana</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US"/>
              <a:t>Here is a “heat map” of when each source has the most posts per hour in </a:t>
            </a:r>
            <a:r>
              <a:rPr lang="en-US" b="1"/>
              <a:t>Central Time</a:t>
            </a:r>
            <a:endParaRPr b="1"/>
          </a:p>
          <a:p>
            <a:pPr marL="457200" lvl="0" indent="-317500" algn="l" rtl="0">
              <a:lnSpc>
                <a:spcPct val="100000"/>
              </a:lnSpc>
              <a:spcBef>
                <a:spcPts val="0"/>
              </a:spcBef>
              <a:spcAft>
                <a:spcPts val="0"/>
              </a:spcAft>
              <a:buSzPts val="1400"/>
              <a:buChar char="●"/>
            </a:pPr>
            <a:r>
              <a:rPr lang="en-US"/>
              <a:t>Red squares show the highest amount of posting per hour</a:t>
            </a:r>
            <a:endParaRPr/>
          </a:p>
          <a:p>
            <a:pPr marL="457200" lvl="0" indent="-317500" algn="l" rtl="0">
              <a:lnSpc>
                <a:spcPct val="100000"/>
              </a:lnSpc>
              <a:spcBef>
                <a:spcPts val="0"/>
              </a:spcBef>
              <a:spcAft>
                <a:spcPts val="0"/>
              </a:spcAft>
              <a:buSzPts val="1400"/>
              <a:buChar char="●"/>
            </a:pPr>
            <a:r>
              <a:rPr lang="en-US"/>
              <a:t>We can see that most of the posting is done between 7am and 9pm</a:t>
            </a:r>
            <a:endParaRPr/>
          </a:p>
          <a:p>
            <a:pPr marL="457200" lvl="0" indent="-317500" algn="l" rtl="0">
              <a:lnSpc>
                <a:spcPct val="100000"/>
              </a:lnSpc>
              <a:spcBef>
                <a:spcPts val="0"/>
              </a:spcBef>
              <a:spcAft>
                <a:spcPts val="0"/>
              </a:spcAft>
              <a:buSzPts val="1400"/>
              <a:buChar char="●"/>
            </a:pPr>
            <a:r>
              <a:rPr lang="en-US"/>
              <a:t>Huff Post number of postings is significantly greater than the other sources, as supported from previous graphs</a:t>
            </a:r>
            <a:endParaRPr/>
          </a:p>
          <a:p>
            <a:pPr marL="457200" lvl="0" indent="-317500" algn="l" rtl="0">
              <a:lnSpc>
                <a:spcPct val="100000"/>
              </a:lnSpc>
              <a:spcBef>
                <a:spcPts val="0"/>
              </a:spcBef>
              <a:spcAft>
                <a:spcPts val="0"/>
              </a:spcAft>
              <a:buSzPts val="1400"/>
              <a:buChar char="●"/>
            </a:pPr>
            <a:r>
              <a:rPr lang="en-US"/>
              <a:t>We also can appreciate that the number of posts increase per year for every source</a:t>
            </a:r>
            <a:endParaRPr/>
          </a:p>
          <a:p>
            <a:pPr marL="457200" lvl="0" indent="-317500" algn="l" rtl="0">
              <a:lnSpc>
                <a:spcPct val="100000"/>
              </a:lnSpc>
              <a:spcBef>
                <a:spcPts val="0"/>
              </a:spcBef>
              <a:spcAft>
                <a:spcPts val="0"/>
              </a:spcAft>
              <a:buSzPts val="1400"/>
              <a:buChar char="●"/>
            </a:pPr>
            <a:r>
              <a:rPr lang="en-US"/>
              <a:t>Huff post tends to overpost</a:t>
            </a:r>
            <a:endParaRPr/>
          </a:p>
        </p:txBody>
      </p:sp>
      <p:sp>
        <p:nvSpPr>
          <p:cNvPr id="256" name="Google Shape;25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4f8d49fc1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4f8d49fc1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Ileana</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Since we are measuring reach in terms of shares and comments, the following graph shows the sum of the comments of shares for all sources by hour</a:t>
            </a:r>
            <a:endParaRPr/>
          </a:p>
          <a:p>
            <a:pPr marL="457200" lvl="0" indent="-317500" algn="l" rtl="0">
              <a:spcBef>
                <a:spcPts val="0"/>
              </a:spcBef>
              <a:spcAft>
                <a:spcPts val="0"/>
              </a:spcAft>
              <a:buSzPts val="1400"/>
              <a:buChar char="●"/>
            </a:pPr>
            <a:r>
              <a:rPr lang="en-US"/>
              <a:t>Assuming that the sources will have optimal reach posting when the median number of comments and shares is higher, then the optimal times for postings are 8 AM, Followed by 11 AM and lastly 8 PM</a:t>
            </a:r>
            <a:endParaRPr/>
          </a:p>
          <a:p>
            <a:pPr marL="457200" lvl="0" indent="0" algn="l" rtl="0">
              <a:spcBef>
                <a:spcPts val="0"/>
              </a:spcBef>
              <a:spcAft>
                <a:spcPts val="0"/>
              </a:spcAft>
              <a:buNone/>
            </a:pPr>
            <a:endParaRPr/>
          </a:p>
        </p:txBody>
      </p:sp>
      <p:sp>
        <p:nvSpPr>
          <p:cNvPr id="262" name="Google Shape;262;g64f8d49fc1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4917b121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64917b121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solidFill>
                  <a:srgbClr val="000000"/>
                </a:solidFill>
              </a:rPr>
              <a:t>Sim</a:t>
            </a:r>
            <a:endParaRPr>
              <a:solidFill>
                <a:srgbClr val="343839"/>
              </a:solidFill>
              <a:highlight>
                <a:srgbClr val="FFFFFF"/>
              </a:highlight>
              <a:latin typeface="Arial"/>
              <a:ea typeface="Arial"/>
              <a:cs typeface="Arial"/>
              <a:sym typeface="Arial"/>
            </a:endParaRPr>
          </a:p>
          <a:p>
            <a:pPr marL="457200" lvl="0" indent="-317500" algn="l" rtl="0">
              <a:lnSpc>
                <a:spcPct val="90000"/>
              </a:lnSpc>
              <a:spcBef>
                <a:spcPts val="0"/>
              </a:spcBef>
              <a:spcAft>
                <a:spcPts val="0"/>
              </a:spcAft>
              <a:buClr>
                <a:srgbClr val="000000"/>
              </a:buClr>
              <a:buSzPts val="1400"/>
              <a:buChar char="•"/>
            </a:pPr>
            <a:r>
              <a:rPr lang="en-US" sz="1400">
                <a:solidFill>
                  <a:srgbClr val="000000"/>
                </a:solidFill>
              </a:rPr>
              <a:t>Usually businesses come up with a strategy that guides future news development to deliver against a specific business objective and goal, which for us is helping the Huffington Post with managing their Facebook.</a:t>
            </a:r>
            <a:endParaRPr sz="1400">
              <a:solidFill>
                <a:srgbClr val="000000"/>
              </a:solidFill>
            </a:endParaRPr>
          </a:p>
          <a:p>
            <a:pPr marL="457200" lvl="0" indent="0" algn="l" rtl="0">
              <a:lnSpc>
                <a:spcPct val="90000"/>
              </a:lnSpc>
              <a:spcBef>
                <a:spcPts val="0"/>
              </a:spcBef>
              <a:spcAft>
                <a:spcPts val="0"/>
              </a:spcAft>
              <a:buNone/>
            </a:pPr>
            <a:endParaRPr sz="1400">
              <a:solidFill>
                <a:srgbClr val="000000"/>
              </a:solidFill>
            </a:endParaRPr>
          </a:p>
          <a:p>
            <a:pPr marL="457200" lvl="0" indent="-330200" algn="l" rtl="0">
              <a:lnSpc>
                <a:spcPct val="90000"/>
              </a:lnSpc>
              <a:spcBef>
                <a:spcPts val="0"/>
              </a:spcBef>
              <a:spcAft>
                <a:spcPts val="0"/>
              </a:spcAft>
              <a:buClr>
                <a:srgbClr val="000000"/>
              </a:buClr>
              <a:buSzPts val="1600"/>
              <a:buChar char="•"/>
            </a:pPr>
            <a:r>
              <a:rPr lang="en-US" sz="1400">
                <a:solidFill>
                  <a:srgbClr val="000000"/>
                </a:solidFill>
              </a:rPr>
              <a:t>Content Planning is the tools and techniques companies use to reach this goal. Timing, promotion, communication, presentation, optimization. These are all things that are critical when it comes to managing social media.</a:t>
            </a:r>
            <a:endParaRPr sz="1400">
              <a:solidFill>
                <a:srgbClr val="000000"/>
              </a:solidFill>
            </a:endParaRPr>
          </a:p>
          <a:p>
            <a:pPr marL="457200" lvl="0" indent="-330200" algn="l" rtl="0">
              <a:lnSpc>
                <a:spcPct val="90000"/>
              </a:lnSpc>
              <a:spcBef>
                <a:spcPts val="0"/>
              </a:spcBef>
              <a:spcAft>
                <a:spcPts val="0"/>
              </a:spcAft>
              <a:buClr>
                <a:srgbClr val="000000"/>
              </a:buClr>
              <a:buSzPts val="1600"/>
              <a:buChar char="•"/>
            </a:pPr>
            <a:r>
              <a:rPr lang="en-US" sz="1400">
                <a:solidFill>
                  <a:srgbClr val="000000"/>
                </a:solidFill>
              </a:rPr>
              <a:t>For our context, we use the reactions (Like, Love , Angry, Sad, Thankful, Wow) to see the popularity of these news sources’ content in terms of what consumer interact with</a:t>
            </a:r>
            <a:endParaRPr sz="1400">
              <a:solidFill>
                <a:srgbClr val="000000"/>
              </a:solidFill>
            </a:endParaRPr>
          </a:p>
          <a:p>
            <a:pPr marL="457200" lvl="0" indent="-317500" algn="l" rtl="0">
              <a:lnSpc>
                <a:spcPct val="90000"/>
              </a:lnSpc>
              <a:spcBef>
                <a:spcPts val="0"/>
              </a:spcBef>
              <a:spcAft>
                <a:spcPts val="0"/>
              </a:spcAft>
              <a:buClr>
                <a:srgbClr val="000000"/>
              </a:buClr>
              <a:buSzPts val="1400"/>
              <a:buChar char="•"/>
            </a:pPr>
            <a:r>
              <a:rPr lang="en-US" sz="1400">
                <a:solidFill>
                  <a:srgbClr val="000000"/>
                </a:solidFill>
              </a:rPr>
              <a:t>We also decided to focus our posts on the coverage of a specific event (Shootings) in terms of competitive advantage and wining consumers. This is because this topic is very important to the American people and in our preliminary analyses, we made word clouds and found “shooting” was a term that was often used.</a:t>
            </a:r>
            <a:endParaRPr sz="1400" b="1">
              <a:solidFill>
                <a:srgbClr val="000000"/>
              </a:solidFill>
            </a:endParaRPr>
          </a:p>
        </p:txBody>
      </p:sp>
      <p:sp>
        <p:nvSpPr>
          <p:cNvPr id="269" name="Google Shape;269;g64917b121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Sim</a:t>
            </a:r>
            <a:endParaRPr/>
          </a:p>
          <a:p>
            <a:pPr marL="457200" lvl="0" indent="-317500" algn="l" rtl="0">
              <a:lnSpc>
                <a:spcPct val="100000"/>
              </a:lnSpc>
              <a:spcBef>
                <a:spcPts val="0"/>
              </a:spcBef>
              <a:spcAft>
                <a:spcPts val="0"/>
              </a:spcAft>
              <a:buSzPts val="1400"/>
              <a:buChar char="●"/>
            </a:pPr>
            <a:r>
              <a:rPr lang="en-US"/>
              <a:t>When looking at the number of likes over time, all news sources show an increase in the number of likes; however, we can see that Fox News dominates.</a:t>
            </a:r>
            <a:endParaRPr/>
          </a:p>
          <a:p>
            <a:pPr marL="457200" lvl="0" indent="-317500" algn="l" rtl="0">
              <a:lnSpc>
                <a:spcPct val="100000"/>
              </a:lnSpc>
              <a:spcBef>
                <a:spcPts val="0"/>
              </a:spcBef>
              <a:spcAft>
                <a:spcPts val="0"/>
              </a:spcAft>
              <a:buSzPts val="1400"/>
              <a:buChar char="●"/>
            </a:pPr>
            <a:r>
              <a:rPr lang="en-US"/>
              <a:t>Prior to March 2015, Huff Post was a close second to Fox News.</a:t>
            </a:r>
            <a:endParaRPr/>
          </a:p>
          <a:p>
            <a:pPr marL="457200" lvl="0" indent="-317500" algn="l" rtl="0">
              <a:lnSpc>
                <a:spcPct val="100000"/>
              </a:lnSpc>
              <a:spcBef>
                <a:spcPts val="0"/>
              </a:spcBef>
              <a:spcAft>
                <a:spcPts val="0"/>
              </a:spcAft>
              <a:buSzPts val="1400"/>
              <a:buChar char="●"/>
            </a:pPr>
            <a:r>
              <a:rPr lang="en-US"/>
              <a:t>After March 2015, Huff Post and ABC News began a trade-off </a:t>
            </a:r>
            <a:endParaRPr/>
          </a:p>
          <a:p>
            <a:pPr marL="457200" lvl="0" indent="-317500" algn="l" rtl="0">
              <a:lnSpc>
                <a:spcPct val="100000"/>
              </a:lnSpc>
              <a:spcBef>
                <a:spcPts val="0"/>
              </a:spcBef>
              <a:spcAft>
                <a:spcPts val="0"/>
              </a:spcAft>
              <a:buSzPts val="1400"/>
              <a:buChar char="●"/>
            </a:pPr>
            <a:r>
              <a:rPr lang="en-US"/>
              <a:t>CNN tends to have the least number of likes in comparison to the other three news sources.</a:t>
            </a:r>
            <a:endParaRPr/>
          </a:p>
        </p:txBody>
      </p:sp>
      <p:sp>
        <p:nvSpPr>
          <p:cNvPr id="276" name="Google Shape;27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Sim (rewrite a little smoother)</a:t>
            </a:r>
            <a:endParaRPr/>
          </a:p>
          <a:p>
            <a:pPr marL="0" lvl="0" indent="0" algn="l" rtl="0">
              <a:lnSpc>
                <a:spcPct val="100000"/>
              </a:lnSpc>
              <a:spcBef>
                <a:spcPts val="0"/>
              </a:spcBef>
              <a:spcAft>
                <a:spcPts val="0"/>
              </a:spcAft>
              <a:buSzPts val="1400"/>
              <a:buNone/>
            </a:pPr>
            <a:r>
              <a:rPr lang="en-US"/>
              <a:t>We have each reaction with respect to their specific news source and the sum of their total counts over time.</a:t>
            </a:r>
            <a:endParaRPr/>
          </a:p>
          <a:p>
            <a:pPr marL="0" lvl="0" indent="0" algn="l" rtl="0">
              <a:lnSpc>
                <a:spcPct val="100000"/>
              </a:lnSpc>
              <a:spcBef>
                <a:spcPts val="0"/>
              </a:spcBef>
              <a:spcAft>
                <a:spcPts val="0"/>
              </a:spcAft>
              <a:buSzPts val="1400"/>
              <a:buNone/>
            </a:pPr>
            <a:r>
              <a:rPr lang="en-US"/>
              <a:t>The other reactions we see outside of likes were introduced in late February 2016, but given that they appear in our dataset for only about 9 months they still have a significant impact on content planning.</a:t>
            </a:r>
            <a:endParaRPr/>
          </a:p>
          <a:p>
            <a:pPr marL="0" lvl="0" indent="0" algn="l" rtl="0">
              <a:lnSpc>
                <a:spcPct val="100000"/>
              </a:lnSpc>
              <a:spcBef>
                <a:spcPts val="0"/>
              </a:spcBef>
              <a:spcAft>
                <a:spcPts val="0"/>
              </a:spcAft>
              <a:buSzPts val="1400"/>
              <a:buNone/>
            </a:pPr>
            <a:r>
              <a:rPr lang="en-US"/>
              <a:t>FOX news has the most likes, where ABC News has the most love counts, and CNN is last for both by a significant margin.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Sources will like to have more positive reactions, so the algorithm keep showing viewers</a:t>
            </a:r>
            <a:endParaRPr b="1"/>
          </a:p>
        </p:txBody>
      </p:sp>
      <p:sp>
        <p:nvSpPr>
          <p:cNvPr id="284" name="Google Shape;2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Sim (rewrite a little smoother)</a:t>
            </a:r>
            <a:endParaRPr/>
          </a:p>
          <a:p>
            <a:pPr marL="0" lvl="0" indent="0" algn="l" rtl="0">
              <a:lnSpc>
                <a:spcPct val="100000"/>
              </a:lnSpc>
              <a:spcBef>
                <a:spcPts val="0"/>
              </a:spcBef>
              <a:spcAft>
                <a:spcPts val="0"/>
              </a:spcAft>
              <a:buSzPts val="1400"/>
              <a:buNone/>
            </a:pPr>
            <a:r>
              <a:rPr lang="en-US"/>
              <a:t>We have each reaction with respect to their specific news source and the sum of their total counts over time.</a:t>
            </a:r>
            <a:endParaRPr/>
          </a:p>
          <a:p>
            <a:pPr marL="0" lvl="0" indent="0" algn="l" rtl="0">
              <a:lnSpc>
                <a:spcPct val="100000"/>
              </a:lnSpc>
              <a:spcBef>
                <a:spcPts val="0"/>
              </a:spcBef>
              <a:spcAft>
                <a:spcPts val="0"/>
              </a:spcAft>
              <a:buSzPts val="1400"/>
              <a:buNone/>
            </a:pPr>
            <a:r>
              <a:rPr lang="en-US"/>
              <a:t>The other reactions we see outside of likes were introduced in late February 2016, but given that they appear in our dataset for only about 9 months they still have a significant impact on content planning.</a:t>
            </a:r>
            <a:endParaRPr/>
          </a:p>
          <a:p>
            <a:pPr marL="0" lvl="0" indent="0" algn="l" rtl="0">
              <a:lnSpc>
                <a:spcPct val="100000"/>
              </a:lnSpc>
              <a:spcBef>
                <a:spcPts val="0"/>
              </a:spcBef>
              <a:spcAft>
                <a:spcPts val="0"/>
              </a:spcAft>
              <a:buSzPts val="1400"/>
              <a:buNone/>
            </a:pPr>
            <a:r>
              <a:rPr lang="en-US"/>
              <a:t>FOX news has the most likes, where ABC News has the most love counts, and CNN is last for both by a significant margin.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Sources will like to have more positive reactions, so the algorithm keep showing viewers</a:t>
            </a:r>
            <a:endParaRPr b="1"/>
          </a:p>
        </p:txBody>
      </p:sp>
      <p:sp>
        <p:nvSpPr>
          <p:cNvPr id="284" name="Google Shape;2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1974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 (rewrite a little smoother)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ABC News and FOX news come out on top for sad and angry, respectively, but for these two reactions CNN is second, with the Huffington Post absolutely last. With the “angry count”, in context this is actually a good thing, especially since its relatively close to CNN and ABC News. This shows that the negativity received by their posts are on par with most of the news sources. And the sad count could be viewed the same, but is has almost half of the reactions that FOX news has.</a:t>
            </a:r>
            <a:endParaRPr/>
          </a:p>
        </p:txBody>
      </p:sp>
      <p:sp>
        <p:nvSpPr>
          <p:cNvPr id="291" name="Google Shape;29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Ian</a:t>
            </a:r>
            <a:endParaRPr/>
          </a:p>
          <a:p>
            <a:pPr marL="457200" lvl="0" indent="-317500" algn="l" rtl="0">
              <a:spcBef>
                <a:spcPts val="0"/>
              </a:spcBef>
              <a:spcAft>
                <a:spcPts val="0"/>
              </a:spcAft>
              <a:buClr>
                <a:schemeClr val="dk1"/>
              </a:buClr>
              <a:buSzPts val="1400"/>
              <a:buChar char="•"/>
            </a:pPr>
            <a:r>
              <a:rPr lang="en-US"/>
              <a:t>It consists of posts from the top 15 mainstream news sources</a:t>
            </a:r>
            <a:endParaRPr/>
          </a:p>
          <a:p>
            <a:pPr marL="457200" lvl="0" indent="-317500" algn="l" rtl="0">
              <a:spcBef>
                <a:spcPts val="0"/>
              </a:spcBef>
              <a:spcAft>
                <a:spcPts val="0"/>
              </a:spcAft>
              <a:buClr>
                <a:schemeClr val="dk1"/>
              </a:buClr>
              <a:buSzPts val="1400"/>
              <a:buChar char="•"/>
            </a:pPr>
            <a:r>
              <a:rPr lang="en-US"/>
              <a:t>The entire data set spans from January 1</a:t>
            </a:r>
            <a:r>
              <a:rPr lang="en-US" baseline="30000"/>
              <a:t>st</a:t>
            </a:r>
            <a:r>
              <a:rPr lang="en-US"/>
              <a:t> 2012 to November 7</a:t>
            </a:r>
            <a:r>
              <a:rPr lang="en-US" baseline="30000"/>
              <a:t>th</a:t>
            </a:r>
            <a:r>
              <a:rPr lang="en-US"/>
              <a:t> 2016, right before the 2016 election between Clinton and Trump</a:t>
            </a:r>
            <a:endParaRPr/>
          </a:p>
          <a:p>
            <a:pPr marL="457200" lvl="0" indent="-317500" algn="l" rtl="0">
              <a:spcBef>
                <a:spcPts val="0"/>
              </a:spcBef>
              <a:spcAft>
                <a:spcPts val="0"/>
              </a:spcAft>
              <a:buClr>
                <a:schemeClr val="dk1"/>
              </a:buClr>
              <a:buSzPts val="1400"/>
              <a:buChar char="•"/>
            </a:pPr>
            <a:r>
              <a:rPr lang="en-US"/>
              <a:t>Each post has information attributed to it: likes, comments, shares, and all the extra facebook reactions</a:t>
            </a:r>
            <a:endParaRPr/>
          </a:p>
        </p:txBody>
      </p:sp>
      <p:sp>
        <p:nvSpPr>
          <p:cNvPr id="169" name="Google Shape;16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 (rewrite a little smoother)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ABC News and FOX news come out on top for sad and angry, respectively, but for these two reactions CNN is second, with the Huffington Post absolutely last. With the “angry count”, in context this is actually a good thing, especially since its relatively close to CNN and ABC News. This shows that the negativity received by their posts are on par with most of the news sources. And the sad count could be viewed the same, but is has almost half of the reactions that FOX news has.</a:t>
            </a:r>
            <a:endParaRPr/>
          </a:p>
        </p:txBody>
      </p:sp>
      <p:sp>
        <p:nvSpPr>
          <p:cNvPr id="291" name="Google Shape;29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2470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Ian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The Second level of content analysis for Huff Post comes from analyzing the coverage of a specific event: Shootings</a:t>
            </a:r>
            <a:endParaRPr b="1"/>
          </a:p>
          <a:p>
            <a:pPr marL="0" lvl="0" indent="0" algn="l" rtl="0">
              <a:lnSpc>
                <a:spcPct val="100000"/>
              </a:lnSpc>
              <a:spcBef>
                <a:spcPts val="0"/>
              </a:spcBef>
              <a:spcAft>
                <a:spcPts val="0"/>
              </a:spcAft>
              <a:buSzPts val="1400"/>
              <a:buNone/>
            </a:pPr>
            <a:r>
              <a:rPr lang="en-US" b="1"/>
              <a:t>According to the count of shootings per source, we can see that ABC News </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Can display this overtime (transition)</a:t>
            </a:r>
            <a:endParaRPr b="1"/>
          </a:p>
          <a:p>
            <a:pPr marL="0" lvl="0" indent="0" algn="l" rtl="0">
              <a:lnSpc>
                <a:spcPct val="100000"/>
              </a:lnSpc>
              <a:spcBef>
                <a:spcPts val="0"/>
              </a:spcBef>
              <a:spcAft>
                <a:spcPts val="0"/>
              </a:spcAft>
              <a:buSzPts val="1400"/>
              <a:buNone/>
            </a:pPr>
            <a:endParaRPr b="1"/>
          </a:p>
        </p:txBody>
      </p:sp>
      <p:sp>
        <p:nvSpPr>
          <p:cNvPr id="298" name="Google Shape;29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Ian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recent years, Huffington post has reported less on shootings.</a:t>
            </a:r>
            <a:endParaRPr/>
          </a:p>
          <a:p>
            <a:pPr marL="0" lvl="0" indent="0" algn="l" rtl="0">
              <a:lnSpc>
                <a:spcPct val="100000"/>
              </a:lnSpc>
              <a:spcBef>
                <a:spcPts val="0"/>
              </a:spcBef>
              <a:spcAft>
                <a:spcPts val="0"/>
              </a:spcAft>
              <a:buSzPts val="1400"/>
              <a:buNone/>
            </a:pPr>
            <a:r>
              <a:rPr lang="en-US"/>
              <a:t>Also has fallen behind in reporting mass shootings.</a:t>
            </a:r>
            <a:endParaRPr/>
          </a:p>
        </p:txBody>
      </p:sp>
      <p:sp>
        <p:nvSpPr>
          <p:cNvPr id="303" name="Google Shape;3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Ian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Huffington Post has never lead in interactions with its audience in terms of likes when reporting shootings.</a:t>
            </a:r>
            <a:endParaRPr/>
          </a:p>
        </p:txBody>
      </p:sp>
      <p:sp>
        <p:nvSpPr>
          <p:cNvPr id="309" name="Google Shape;30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Ian</a:t>
            </a:r>
            <a:endParaRPr/>
          </a:p>
          <a:p>
            <a:pPr marL="0" lvl="0" indent="0" algn="l" rtl="0">
              <a:lnSpc>
                <a:spcPct val="100000"/>
              </a:lnSpc>
              <a:spcBef>
                <a:spcPts val="0"/>
              </a:spcBef>
              <a:spcAft>
                <a:spcPts val="0"/>
              </a:spcAft>
              <a:buSzPts val="1400"/>
              <a:buNone/>
            </a:pPr>
            <a:r>
              <a:rPr lang="en-US"/>
              <a:t>And in comments (reporting shootings)</a:t>
            </a:r>
            <a:endParaRPr/>
          </a:p>
        </p:txBody>
      </p:sp>
      <p:sp>
        <p:nvSpPr>
          <p:cNvPr id="315" name="Google Shape;31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2210368a5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62210368a5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Allison</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US" b="1"/>
              <a:t>To go deeper into the analysis we can see the differences in coverage between Mass Shootings,School Shootings, and Police Shootings</a:t>
            </a:r>
            <a:endParaRPr b="1"/>
          </a:p>
          <a:p>
            <a:pPr marL="457200" lvl="0" indent="-317500" algn="l" rtl="0">
              <a:lnSpc>
                <a:spcPct val="100000"/>
              </a:lnSpc>
              <a:spcBef>
                <a:spcPts val="0"/>
              </a:spcBef>
              <a:spcAft>
                <a:spcPts val="0"/>
              </a:spcAft>
              <a:buSzPts val="1400"/>
              <a:buChar char="●"/>
            </a:pPr>
            <a:r>
              <a:rPr lang="en-US"/>
              <a:t>Huff Post posted the most stories that contained the phrase “Mass Shooting”</a:t>
            </a:r>
            <a:endParaRPr/>
          </a:p>
          <a:p>
            <a:pPr marL="457200" lvl="0" indent="-317500" algn="l" rtl="0">
              <a:lnSpc>
                <a:spcPct val="100000"/>
              </a:lnSpc>
              <a:spcBef>
                <a:spcPts val="0"/>
              </a:spcBef>
              <a:spcAft>
                <a:spcPts val="0"/>
              </a:spcAft>
              <a:buSzPts val="1400"/>
              <a:buChar char="●"/>
            </a:pPr>
            <a:r>
              <a:rPr lang="en-US"/>
              <a:t>Fox News posted the least number of stories</a:t>
            </a:r>
            <a:endParaRPr/>
          </a:p>
        </p:txBody>
      </p:sp>
      <p:sp>
        <p:nvSpPr>
          <p:cNvPr id="322" name="Google Shape;322;g62210368a5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2210368a5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62210368a5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Allison</a:t>
            </a:r>
            <a:endParaRPr/>
          </a:p>
          <a:p>
            <a:pPr marL="457200" lvl="0" indent="-317500" algn="l" rtl="0">
              <a:spcBef>
                <a:spcPts val="0"/>
              </a:spcBef>
              <a:spcAft>
                <a:spcPts val="0"/>
              </a:spcAft>
              <a:buSzPts val="1400"/>
              <a:buChar char="●"/>
            </a:pPr>
            <a:r>
              <a:rPr lang="en-US"/>
              <a:t>contrary to shootings….</a:t>
            </a:r>
            <a:endParaRPr/>
          </a:p>
          <a:p>
            <a:pPr marL="457200" lvl="0" indent="-317500" algn="l" rtl="0">
              <a:spcBef>
                <a:spcPts val="0"/>
              </a:spcBef>
              <a:spcAft>
                <a:spcPts val="0"/>
              </a:spcAft>
              <a:buSzPts val="1400"/>
              <a:buChar char="●"/>
            </a:pPr>
            <a:r>
              <a:rPr lang="en-US"/>
              <a:t>This is the count of number of posts containing the world “School shootings”</a:t>
            </a:r>
            <a:endParaRPr/>
          </a:p>
          <a:p>
            <a:pPr marL="457200" lvl="0" indent="-317500" algn="l" rtl="0">
              <a:spcBef>
                <a:spcPts val="0"/>
              </a:spcBef>
              <a:spcAft>
                <a:spcPts val="0"/>
              </a:spcAft>
              <a:buSzPts val="1400"/>
              <a:buChar char="●"/>
            </a:pPr>
            <a:r>
              <a:rPr lang="en-US"/>
              <a:t>Huffpost is the source with the highest amount of coverage of School shootings based on their posts</a:t>
            </a:r>
            <a:endParaRPr/>
          </a:p>
          <a:p>
            <a:pPr marL="457200" lvl="0" indent="0" algn="l" rtl="0">
              <a:spcBef>
                <a:spcPts val="0"/>
              </a:spcBef>
              <a:spcAft>
                <a:spcPts val="0"/>
              </a:spcAft>
              <a:buNone/>
            </a:pPr>
            <a:endParaRPr/>
          </a:p>
          <a:p>
            <a:pPr marL="0" lvl="0" indent="0" algn="l" rtl="0">
              <a:lnSpc>
                <a:spcPct val="100000"/>
              </a:lnSpc>
              <a:spcBef>
                <a:spcPts val="0"/>
              </a:spcBef>
              <a:spcAft>
                <a:spcPts val="0"/>
              </a:spcAft>
              <a:buSzPts val="1400"/>
              <a:buNone/>
            </a:pPr>
            <a:endParaRPr/>
          </a:p>
        </p:txBody>
      </p:sp>
      <p:sp>
        <p:nvSpPr>
          <p:cNvPr id="330" name="Google Shape;330;g62210368a5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31a868c9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631a868c9d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Allison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This is the count of number of posts containing the world “police shooting”. CNN and ABC news took this to the next level, each producing over 30 stories.</a:t>
            </a:r>
            <a:r>
              <a:rPr lang="en-US" b="1"/>
              <a:t>CNN in know for being a more formal news outlet and has more input on topics that can be politicized.</a:t>
            </a:r>
            <a:r>
              <a:rPr lang="en-US"/>
              <a:t> HUFF Post also was serious with the topic, with 20 stories. But FOX News barely brought the news to light with less than 5 stories over the course of 4 years.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Huffington Post at least had some traction with this, giving it a head start over FOX News.</a:t>
            </a:r>
            <a:endParaRPr/>
          </a:p>
        </p:txBody>
      </p:sp>
      <p:sp>
        <p:nvSpPr>
          <p:cNvPr id="337" name="Google Shape;337;g631a868c9d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Allison</a:t>
            </a:r>
            <a:endParaRPr b="1"/>
          </a:p>
          <a:p>
            <a:pPr marL="0" lvl="0" indent="0" algn="l" rtl="0">
              <a:spcBef>
                <a:spcPts val="0"/>
              </a:spcBef>
              <a:spcAft>
                <a:spcPts val="0"/>
              </a:spcAft>
              <a:buNone/>
            </a:pPr>
            <a:r>
              <a:rPr lang="en-US"/>
              <a:t>In term of covering of shootings, Huffington Post has sufficient coverage to be considered significant. HOWEVER...</a:t>
            </a:r>
            <a:endParaRPr/>
          </a:p>
          <a:p>
            <a:pPr marL="0" lvl="0" indent="0" algn="l" rtl="0">
              <a:lnSpc>
                <a:spcPct val="100000"/>
              </a:lnSpc>
              <a:spcBef>
                <a:spcPts val="0"/>
              </a:spcBef>
              <a:spcAft>
                <a:spcPts val="0"/>
              </a:spcAft>
              <a:buSzPts val="1400"/>
              <a:buNone/>
            </a:pPr>
            <a:endParaRPr/>
          </a:p>
        </p:txBody>
      </p:sp>
      <p:sp>
        <p:nvSpPr>
          <p:cNvPr id="344" name="Google Shape;34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50b8d0770_2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lack in interactions with their posts, specifically the number of comments... </a:t>
            </a:r>
            <a:endParaRPr/>
          </a:p>
        </p:txBody>
      </p:sp>
      <p:sp>
        <p:nvSpPr>
          <p:cNvPr id="349" name="Google Shape;349;g650b8d0770_2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Ian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He used data to explore media coverage of the 2012 and 2016 presidential elections.</a:t>
            </a:r>
            <a:endParaRPr/>
          </a:p>
          <a:p>
            <a:pPr marL="0" lvl="0" indent="0" algn="l" rtl="0">
              <a:spcBef>
                <a:spcPts val="0"/>
              </a:spcBef>
              <a:spcAft>
                <a:spcPts val="0"/>
              </a:spcAft>
              <a:buNone/>
            </a:pPr>
            <a:r>
              <a:rPr lang="en-US"/>
              <a:t>Because this data was used to examine politics, we wanted to focus on other topics.</a:t>
            </a:r>
            <a:endParaRPr/>
          </a:p>
          <a:p>
            <a:pPr marL="0" lvl="0" indent="0" algn="l" rtl="0">
              <a:spcBef>
                <a:spcPts val="0"/>
              </a:spcBef>
              <a:spcAft>
                <a:spcPts val="0"/>
              </a:spcAft>
              <a:buNone/>
            </a:pPr>
            <a:r>
              <a:rPr lang="en-US"/>
              <a:t>Thanosed them out of data.</a:t>
            </a:r>
            <a:endParaRPr/>
          </a:p>
        </p:txBody>
      </p:sp>
      <p:sp>
        <p:nvSpPr>
          <p:cNvPr id="188" name="Google Shape;18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50b8d0770_2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As well as the frequency of their postings has made it difficult for them to compete with the other news sources.</a:t>
            </a:r>
            <a:endParaRPr/>
          </a:p>
        </p:txBody>
      </p:sp>
      <p:sp>
        <p:nvSpPr>
          <p:cNvPr id="355" name="Google Shape;355;g650b8d0770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50b8d0770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50b8d0770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suggest Huffington Post decrease the amount of posting and focuses more on the timing (8AM, 11AM, 8PM) and quality of the content of their postings in order to improve their reach and number of interactions.  This in turn will then enable them to better compete in the market.</a:t>
            </a:r>
            <a:endParaRPr/>
          </a:p>
        </p:txBody>
      </p:sp>
      <p:sp>
        <p:nvSpPr>
          <p:cNvPr id="361" name="Google Shape;361;g650b8d0770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50b8d0770_2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would like to thank everyone for your attention this afternoon as well as Dr. Malshe (Malshay) for the opportunity to work on this real-world dataset.  We can now open the floor to any question you may have.”</a:t>
            </a:r>
            <a:endParaRPr/>
          </a:p>
        </p:txBody>
      </p:sp>
      <p:sp>
        <p:nvSpPr>
          <p:cNvPr id="367" name="Google Shape;367;g650b8d0770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Sim</a:t>
            </a:r>
            <a:endParaRPr/>
          </a:p>
          <a:p>
            <a:pPr marL="457200" lvl="0" indent="-317500" algn="l" rtl="0">
              <a:spcBef>
                <a:spcPts val="0"/>
              </a:spcBef>
              <a:spcAft>
                <a:spcPts val="0"/>
              </a:spcAft>
              <a:buClr>
                <a:schemeClr val="dk1"/>
              </a:buClr>
              <a:buSzPts val="1400"/>
              <a:buChar char="●"/>
            </a:pPr>
            <a:r>
              <a:rPr lang="en-US"/>
              <a:t>In order to concentrate our analysis we choose to work with the top 4 mainstream media outlets based on interaction</a:t>
            </a:r>
            <a:endParaRPr/>
          </a:p>
          <a:p>
            <a:pPr marL="457200" lvl="0" indent="-317500" algn="l" rtl="0">
              <a:spcBef>
                <a:spcPts val="0"/>
              </a:spcBef>
              <a:spcAft>
                <a:spcPts val="0"/>
              </a:spcAft>
              <a:buClr>
                <a:schemeClr val="dk1"/>
              </a:buClr>
              <a:buSzPts val="1400"/>
              <a:buChar char="●"/>
            </a:pPr>
            <a:r>
              <a:rPr lang="en-US"/>
              <a:t> An “interaction” in social media is direct involvement between the user and the post.</a:t>
            </a:r>
            <a:endParaRPr/>
          </a:p>
          <a:p>
            <a:pPr marL="457200" lvl="0" indent="-317500" algn="l" rtl="0">
              <a:spcBef>
                <a:spcPts val="0"/>
              </a:spcBef>
              <a:spcAft>
                <a:spcPts val="0"/>
              </a:spcAft>
              <a:buClr>
                <a:schemeClr val="dk1"/>
              </a:buClr>
              <a:buSzPts val="1400"/>
              <a:buChar char="●"/>
            </a:pPr>
            <a:r>
              <a:rPr lang="en-US"/>
              <a:t>This includes all likes, comments, shares, and reactions.</a:t>
            </a:r>
            <a:endParaRPr/>
          </a:p>
          <a:p>
            <a:pPr marL="457200" lvl="0" indent="-317500" algn="l" rtl="0">
              <a:spcBef>
                <a:spcPts val="0"/>
              </a:spcBef>
              <a:spcAft>
                <a:spcPts val="0"/>
              </a:spcAft>
              <a:buClr>
                <a:schemeClr val="dk1"/>
              </a:buClr>
              <a:buSzPts val="1400"/>
              <a:buChar char="●"/>
            </a:pPr>
            <a:r>
              <a:rPr lang="en-US"/>
              <a:t>We wanted to look at this because that’s how news spreads: one person shared a post, another person comments on it, a third person likes that comment, a fourth person sees that like and likes the post, the friends of that fourth person now sees the post. This is how social media tracks popularity and success.</a:t>
            </a:r>
            <a:endParaRPr/>
          </a:p>
          <a:p>
            <a:pPr marL="457200" lvl="0" indent="-317500" algn="l" rtl="0">
              <a:spcBef>
                <a:spcPts val="0"/>
              </a:spcBef>
              <a:spcAft>
                <a:spcPts val="0"/>
              </a:spcAft>
              <a:buClr>
                <a:schemeClr val="dk1"/>
              </a:buClr>
              <a:buSzPts val="1400"/>
              <a:buChar char="●"/>
            </a:pPr>
            <a:r>
              <a:rPr lang="en-US"/>
              <a:t>In February 2016, Facebook introduced other types of reactions other than the like. They include the “heart”, “wow”, “sad”, “angry”, and “haha”</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01" name="Google Shape;20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Sim</a:t>
            </a:r>
            <a:endParaRPr/>
          </a:p>
          <a:p>
            <a:pPr marL="457200" lvl="0" indent="-317500" algn="l" rtl="0">
              <a:lnSpc>
                <a:spcPct val="100000"/>
              </a:lnSpc>
              <a:spcBef>
                <a:spcPts val="0"/>
              </a:spcBef>
              <a:spcAft>
                <a:spcPts val="0"/>
              </a:spcAft>
              <a:buSzPts val="1400"/>
              <a:buChar char="●"/>
            </a:pPr>
            <a:r>
              <a:rPr lang="en-US"/>
              <a:t>This is a graph of all the news sources and their sum of total interactions, including shares, comments, likes, and other reactions</a:t>
            </a:r>
            <a:endParaRPr/>
          </a:p>
          <a:p>
            <a:pPr marL="457200" lvl="0" indent="-317500" algn="l" rtl="0">
              <a:lnSpc>
                <a:spcPct val="100000"/>
              </a:lnSpc>
              <a:spcBef>
                <a:spcPts val="0"/>
              </a:spcBef>
              <a:spcAft>
                <a:spcPts val="0"/>
              </a:spcAft>
              <a:buSzPts val="1400"/>
              <a:buChar char="●"/>
            </a:pPr>
            <a:r>
              <a:rPr lang="en-US"/>
              <a:t>We can clearly see FOX news is clearly on top when you account for all the possible interactions within facebook, with HUFF Post and ABC News neck and neck for second and third, and CNN a little farther down, but still fourth. This is how we chose our top four news sources to focus on.</a:t>
            </a:r>
            <a:endParaRPr/>
          </a:p>
          <a:p>
            <a:pPr marL="457200" lvl="0" indent="-317500" algn="l" rtl="0">
              <a:lnSpc>
                <a:spcPct val="100000"/>
              </a:lnSpc>
              <a:spcBef>
                <a:spcPts val="0"/>
              </a:spcBef>
              <a:spcAft>
                <a:spcPts val="0"/>
              </a:spcAft>
              <a:buSzPts val="1400"/>
              <a:buChar char="●"/>
            </a:pPr>
            <a:r>
              <a:rPr lang="en-US"/>
              <a:t>(Keep in mind, we did not have any data from CNN in 2012 or 2013 from the original dataset)</a:t>
            </a:r>
            <a:endParaRPr/>
          </a:p>
        </p:txBody>
      </p:sp>
      <p:sp>
        <p:nvSpPr>
          <p:cNvPr id="208" name="Google Shape;2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4807822da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64807822da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Allison</a:t>
            </a:r>
            <a:endParaRPr/>
          </a:p>
          <a:p>
            <a:pPr marL="0" lvl="0" indent="0" algn="l" rtl="0">
              <a:lnSpc>
                <a:spcPct val="100000"/>
              </a:lnSpc>
              <a:spcBef>
                <a:spcPts val="0"/>
              </a:spcBef>
              <a:spcAft>
                <a:spcPts val="0"/>
              </a:spcAft>
              <a:buClr>
                <a:srgbClr val="000000"/>
              </a:buClr>
              <a:buSzPts val="1400"/>
              <a:buFont typeface="Arial"/>
              <a:buNone/>
            </a:pPr>
            <a:r>
              <a:rPr lang="en-US"/>
              <a:t>“Our goal is to provide information to social media managers in order to improve the REACH and CONTENT PLANNING of Huffington Post.  We accomplished this by comparing the top four news sources (highlighted in the previous slide) based on the facebook interactions.”</a:t>
            </a:r>
            <a:endParaRPr/>
          </a:p>
        </p:txBody>
      </p:sp>
      <p:sp>
        <p:nvSpPr>
          <p:cNvPr id="214" name="Google Shape;214;g64807822da_1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Allison</a:t>
            </a:r>
            <a:endParaRPr/>
          </a:p>
          <a:p>
            <a:pPr marL="0" lvl="0" indent="0" algn="l" rtl="0">
              <a:spcBef>
                <a:spcPts val="0"/>
              </a:spcBef>
              <a:spcAft>
                <a:spcPts val="0"/>
              </a:spcAft>
              <a:buNone/>
            </a:pPr>
            <a:r>
              <a:rPr lang="en-US"/>
              <a:t>“So we are going to get started by taking a look at this pie chart that is comparing the number of posts in general of the top 4 news sources.  As you can see HuffPost has posted the most stories with 48.5%.  This is why we decided to focus our findings on this particular mainstream news source.”</a:t>
            </a:r>
            <a:endParaRPr/>
          </a:p>
          <a:p>
            <a:pPr marL="457200" lvl="0" indent="0" algn="l" rtl="0">
              <a:spcBef>
                <a:spcPts val="0"/>
              </a:spcBef>
              <a:spcAft>
                <a:spcPts val="0"/>
              </a:spcAft>
              <a:buNone/>
            </a:pPr>
            <a:endParaRPr/>
          </a:p>
        </p:txBody>
      </p:sp>
      <p:sp>
        <p:nvSpPr>
          <p:cNvPr id="221" name="Google Shape;22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4917b121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64917b1213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Ileana</a:t>
            </a:r>
            <a:endParaRPr/>
          </a:p>
          <a:p>
            <a:pPr marL="457200" lvl="0" indent="-317500" algn="l" rtl="0">
              <a:lnSpc>
                <a:spcPct val="100000"/>
              </a:lnSpc>
              <a:spcBef>
                <a:spcPts val="0"/>
              </a:spcBef>
              <a:spcAft>
                <a:spcPts val="0"/>
              </a:spcAft>
              <a:buSzPts val="1400"/>
              <a:buChar char="●"/>
            </a:pPr>
            <a:r>
              <a:rPr lang="en-US"/>
              <a:t>As we stated before will be conducting the analysis for Huff Post based of improving reach and content planning</a:t>
            </a:r>
            <a:endParaRPr/>
          </a:p>
          <a:p>
            <a:pPr marL="457200" lvl="0" indent="-317500" algn="l" rtl="0">
              <a:lnSpc>
                <a:spcPct val="100000"/>
              </a:lnSpc>
              <a:spcBef>
                <a:spcPts val="0"/>
              </a:spcBef>
              <a:spcAft>
                <a:spcPts val="0"/>
              </a:spcAft>
              <a:buSzPts val="1400"/>
              <a:buChar char="●"/>
            </a:pPr>
            <a:r>
              <a:rPr lang="en-US"/>
              <a:t>For the analysis of Reach for Huff Post we will be focusing on the shares and comments, time of postings, and the type of posts</a:t>
            </a:r>
            <a:endParaRPr/>
          </a:p>
        </p:txBody>
      </p:sp>
      <p:sp>
        <p:nvSpPr>
          <p:cNvPr id="227" name="Google Shape;227;g64917b1213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Ileana</a:t>
            </a:r>
            <a:endParaRPr/>
          </a:p>
          <a:p>
            <a:pPr marL="457200" lvl="0" indent="-317500" algn="l" rtl="0">
              <a:lnSpc>
                <a:spcPct val="100000"/>
              </a:lnSpc>
              <a:spcBef>
                <a:spcPts val="0"/>
              </a:spcBef>
              <a:spcAft>
                <a:spcPts val="0"/>
              </a:spcAft>
              <a:buSzPts val="1400"/>
              <a:buChar char="●"/>
            </a:pPr>
            <a:r>
              <a:rPr lang="en-US"/>
              <a:t>Let’s start with Analyzing the Comments and Shares per Source</a:t>
            </a:r>
            <a:endParaRPr/>
          </a:p>
          <a:p>
            <a:pPr marL="457200" lvl="0" indent="-317500" algn="l" rtl="0">
              <a:lnSpc>
                <a:spcPct val="100000"/>
              </a:lnSpc>
              <a:spcBef>
                <a:spcPts val="0"/>
              </a:spcBef>
              <a:spcAft>
                <a:spcPts val="0"/>
              </a:spcAft>
              <a:buSzPts val="1400"/>
              <a:buChar char="●"/>
            </a:pPr>
            <a:r>
              <a:rPr lang="en-US"/>
              <a:t>The number of comments and shares and facebook posts are good measures of reach for the news sources</a:t>
            </a:r>
            <a:endParaRPr/>
          </a:p>
          <a:p>
            <a:pPr marL="457200" lvl="0" indent="-317500" algn="l" rtl="0">
              <a:lnSpc>
                <a:spcPct val="100000"/>
              </a:lnSpc>
              <a:spcBef>
                <a:spcPts val="0"/>
              </a:spcBef>
              <a:spcAft>
                <a:spcPts val="0"/>
              </a:spcAft>
              <a:buSzPts val="1400"/>
              <a:buChar char="●"/>
            </a:pPr>
            <a:r>
              <a:rPr lang="en-US"/>
              <a:t>Of the two measures, Comments are better measure of reach since requires higher engagement on the post that just sharing</a:t>
            </a:r>
            <a:endParaRPr/>
          </a:p>
          <a:p>
            <a:pPr marL="457200" lvl="0" indent="-317500" algn="l" rtl="0">
              <a:lnSpc>
                <a:spcPct val="100000"/>
              </a:lnSpc>
              <a:spcBef>
                <a:spcPts val="0"/>
              </a:spcBef>
              <a:spcAft>
                <a:spcPts val="0"/>
              </a:spcAft>
              <a:buSzPts val="1400"/>
              <a:buChar char="●"/>
            </a:pPr>
            <a:r>
              <a:rPr lang="en-US"/>
              <a:t>Sharing a post means higher exposure but is less interactive</a:t>
            </a:r>
            <a:endParaRPr/>
          </a:p>
          <a:p>
            <a:pPr marL="457200" lvl="0" indent="-317500" algn="l" rtl="0">
              <a:lnSpc>
                <a:spcPct val="100000"/>
              </a:lnSpc>
              <a:spcBef>
                <a:spcPts val="0"/>
              </a:spcBef>
              <a:spcAft>
                <a:spcPts val="0"/>
              </a:spcAft>
              <a:buSzPts val="1400"/>
              <a:buChar char="●"/>
            </a:pPr>
            <a:r>
              <a:rPr lang="en-US"/>
              <a:t>The comments per source graph show that the direct competitor in terms of comment count for Huff Post is Fox news</a:t>
            </a:r>
            <a:endParaRPr/>
          </a:p>
          <a:p>
            <a:pPr marL="457200" lvl="0" indent="-317500" algn="l" rtl="0">
              <a:lnSpc>
                <a:spcPct val="100000"/>
              </a:lnSpc>
              <a:spcBef>
                <a:spcPts val="0"/>
              </a:spcBef>
              <a:spcAft>
                <a:spcPts val="0"/>
              </a:spcAft>
              <a:buSzPts val="1400"/>
              <a:buChar char="●"/>
            </a:pPr>
            <a:r>
              <a:rPr lang="en-US"/>
              <a:t>Huff post leads the shares per counts</a:t>
            </a:r>
            <a:endParaRPr/>
          </a:p>
        </p:txBody>
      </p:sp>
      <p:sp>
        <p:nvSpPr>
          <p:cNvPr id="234" name="Google Shape;23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4"/>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3"/>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3"/>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rot="5400000">
            <a:off x="7133432" y="1956596"/>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4"/>
          <p:cNvSpPr txBox="1">
            <a:spLocks noGrp="1"/>
          </p:cNvSpPr>
          <p:nvPr>
            <p:ph type="body" idx="1"/>
          </p:nvPr>
        </p:nvSpPr>
        <p:spPr>
          <a:xfrm rot="5400000">
            <a:off x="1799432" y="-596104"/>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4"/>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4"/>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4"/>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4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4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5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5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5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5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5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5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5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5"/>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5"/>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5"/>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5"/>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5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Google Shape;143;p5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5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5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5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20"/>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0"/>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0"/>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1"/>
          <p:cNvSpPr txBox="1">
            <a:spLocks noGrp="1"/>
          </p:cNvSpPr>
          <p:nvPr>
            <p:ph type="body" idx="1"/>
          </p:nvPr>
        </p:nvSpPr>
        <p:spPr>
          <a:xfrm>
            <a:off x="5183188" y="987429"/>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9" name="Google Shape;39;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 name="Google Shape;40;p21"/>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1"/>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16"/>
          <p:cNvSpPr txBox="1">
            <a:spLocks noGrp="1"/>
          </p:cNvSpPr>
          <p:nvPr>
            <p:ph type="title"/>
          </p:nvPr>
        </p:nvSpPr>
        <p:spPr>
          <a:xfrm>
            <a:off x="831851" y="1709742"/>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6"/>
          <p:cNvSpPr txBox="1">
            <a:spLocks noGrp="1"/>
          </p:cNvSpPr>
          <p:nvPr>
            <p:ph type="body" idx="1"/>
          </p:nvPr>
        </p:nvSpPr>
        <p:spPr>
          <a:xfrm>
            <a:off x="831851" y="4589467"/>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16"/>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7"/>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7"/>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7"/>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8"/>
          <p:cNvSpPr txBox="1">
            <a:spLocks noGrp="1"/>
          </p:cNvSpPr>
          <p:nvPr>
            <p:ph type="title"/>
          </p:nvPr>
        </p:nvSpPr>
        <p:spPr>
          <a:xfrm>
            <a:off x="839788"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8"/>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8"/>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8"/>
          <p:cNvSpPr txBox="1">
            <a:spLocks noGrp="1"/>
          </p:cNvSpPr>
          <p:nvPr>
            <p:ph type="body" idx="3"/>
          </p:nvPr>
        </p:nvSpPr>
        <p:spPr>
          <a:xfrm>
            <a:off x="6172202"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8"/>
          <p:cNvSpPr txBox="1">
            <a:spLocks noGrp="1"/>
          </p:cNvSpPr>
          <p:nvPr>
            <p:ph type="body" idx="4"/>
          </p:nvPr>
        </p:nvSpPr>
        <p:spPr>
          <a:xfrm>
            <a:off x="6172202"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8"/>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a:spLocks noGrp="1"/>
          </p:cNvSpPr>
          <p:nvPr>
            <p:ph type="pic" idx="2"/>
          </p:nvPr>
        </p:nvSpPr>
        <p:spPr>
          <a:xfrm>
            <a:off x="5183188" y="987429"/>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2"/>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4"/>
        <p:cNvGrpSpPr/>
        <p:nvPr/>
      </p:nvGrpSpPr>
      <p:grpSpPr>
        <a:xfrm>
          <a:off x="0" y="0"/>
          <a:ext cx="0" cy="0"/>
          <a:chOff x="0" y="0"/>
          <a:chExt cx="0" cy="0"/>
        </a:xfrm>
      </p:grpSpPr>
      <p:sp>
        <p:nvSpPr>
          <p:cNvPr id="85" name="Google Shape;85;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Google Shape;8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g"/><Relationship Id="rId17" Type="http://schemas.openxmlformats.org/officeDocument/2006/relationships/image" Target="../media/image16.jpg"/><Relationship Id="rId2" Type="http://schemas.openxmlformats.org/officeDocument/2006/relationships/notesSlide" Target="../notesSlides/notesSlide2.xml"/><Relationship Id="rId16"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
          <p:cNvSpPr txBox="1"/>
          <p:nvPr/>
        </p:nvSpPr>
        <p:spPr>
          <a:xfrm>
            <a:off x="420131" y="-98852"/>
            <a:ext cx="18473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4" name="Google Shape;164;p1"/>
          <p:cNvPicPr preferRelativeResize="0"/>
          <p:nvPr/>
        </p:nvPicPr>
        <p:blipFill rotWithShape="1">
          <a:blip r:embed="rId3">
            <a:alphaModFix/>
          </a:blip>
          <a:srcRect l="3094" t="18617" r="4772" b="23488"/>
          <a:stretch/>
        </p:blipFill>
        <p:spPr>
          <a:xfrm>
            <a:off x="1354238" y="1122362"/>
            <a:ext cx="9313762" cy="3507129"/>
          </a:xfrm>
          <a:prstGeom prst="rect">
            <a:avLst/>
          </a:prstGeom>
          <a:noFill/>
          <a:ln>
            <a:noFill/>
          </a:ln>
        </p:spPr>
      </p:pic>
      <p:sp>
        <p:nvSpPr>
          <p:cNvPr id="165" name="Google Shape;165;p1"/>
          <p:cNvSpPr txBox="1">
            <a:spLocks noGrp="1"/>
          </p:cNvSpPr>
          <p:nvPr>
            <p:ph type="subTitle" idx="1"/>
          </p:nvPr>
        </p:nvSpPr>
        <p:spPr>
          <a:xfrm>
            <a:off x="1524000" y="4811825"/>
            <a:ext cx="9144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US" sz="2800" b="1">
                <a:solidFill>
                  <a:schemeClr val="lt1"/>
                </a:solidFill>
                <a:latin typeface="Tahoma"/>
                <a:ea typeface="Tahoma"/>
                <a:cs typeface="Tahoma"/>
                <a:sym typeface="Tahoma"/>
              </a:rPr>
              <a:t>Allison Beatty</a:t>
            </a:r>
            <a:endParaRPr b="1">
              <a:latin typeface="Tahoma"/>
              <a:ea typeface="Tahoma"/>
              <a:cs typeface="Tahoma"/>
              <a:sym typeface="Tahoma"/>
            </a:endParaRPr>
          </a:p>
          <a:p>
            <a:pPr marL="0" lvl="0" indent="0" algn="ctr" rtl="0">
              <a:lnSpc>
                <a:spcPct val="90000"/>
              </a:lnSpc>
              <a:spcBef>
                <a:spcPts val="0"/>
              </a:spcBef>
              <a:spcAft>
                <a:spcPts val="0"/>
              </a:spcAft>
              <a:buSzPts val="2400"/>
              <a:buNone/>
            </a:pPr>
            <a:r>
              <a:rPr lang="en-US" sz="2800" b="1">
                <a:solidFill>
                  <a:schemeClr val="lt1"/>
                </a:solidFill>
                <a:latin typeface="Tahoma"/>
                <a:ea typeface="Tahoma"/>
                <a:cs typeface="Tahoma"/>
                <a:sym typeface="Tahoma"/>
              </a:rPr>
              <a:t>Ian Scarff</a:t>
            </a:r>
            <a:endParaRPr sz="2800" b="1">
              <a:solidFill>
                <a:schemeClr val="lt1"/>
              </a:solidFill>
              <a:latin typeface="Tahoma"/>
              <a:ea typeface="Tahoma"/>
              <a:cs typeface="Tahoma"/>
              <a:sym typeface="Tahoma"/>
            </a:endParaRPr>
          </a:p>
          <a:p>
            <a:pPr marL="0" lvl="0" indent="0" algn="ctr" rtl="0">
              <a:lnSpc>
                <a:spcPct val="90000"/>
              </a:lnSpc>
              <a:spcBef>
                <a:spcPts val="0"/>
              </a:spcBef>
              <a:spcAft>
                <a:spcPts val="0"/>
              </a:spcAft>
              <a:buSzPts val="2400"/>
              <a:buNone/>
            </a:pPr>
            <a:r>
              <a:rPr lang="en-US" sz="2800" b="1">
                <a:solidFill>
                  <a:schemeClr val="lt1"/>
                </a:solidFill>
                <a:latin typeface="Tahoma"/>
                <a:ea typeface="Tahoma"/>
                <a:cs typeface="Tahoma"/>
                <a:sym typeface="Tahoma"/>
              </a:rPr>
              <a:t>Sim Singh</a:t>
            </a:r>
            <a:endParaRPr b="1">
              <a:latin typeface="Tahoma"/>
              <a:ea typeface="Tahoma"/>
              <a:cs typeface="Tahoma"/>
              <a:sym typeface="Tahoma"/>
            </a:endParaRPr>
          </a:p>
          <a:p>
            <a:pPr marL="0" lvl="0" indent="0" algn="ctr" rtl="0">
              <a:lnSpc>
                <a:spcPct val="90000"/>
              </a:lnSpc>
              <a:spcBef>
                <a:spcPts val="0"/>
              </a:spcBef>
              <a:spcAft>
                <a:spcPts val="0"/>
              </a:spcAft>
              <a:buSzPts val="2400"/>
              <a:buNone/>
            </a:pPr>
            <a:r>
              <a:rPr lang="en-US" sz="2800" b="1">
                <a:solidFill>
                  <a:schemeClr val="lt1"/>
                </a:solidFill>
                <a:latin typeface="Tahoma"/>
                <a:ea typeface="Tahoma"/>
                <a:cs typeface="Tahoma"/>
                <a:sym typeface="Tahoma"/>
              </a:rPr>
              <a:t>Ileana Marcano</a:t>
            </a:r>
            <a:endParaRPr sz="2800" b="1">
              <a:solidFill>
                <a:schemeClr val="lt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8"/>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75000"/>
                    </a14:imgEffect>
                  </a14:imgLayer>
                </a14:imgProps>
              </a:ext>
            </a:extLst>
          </a:blip>
          <a:srcRect/>
          <a:stretch/>
        </p:blipFill>
        <p:spPr>
          <a:xfrm>
            <a:off x="484049" y="195943"/>
            <a:ext cx="11126925" cy="2884400"/>
          </a:xfrm>
          <a:prstGeom prst="rect">
            <a:avLst/>
          </a:prstGeom>
          <a:noFill/>
          <a:ln>
            <a:noFill/>
          </a:ln>
        </p:spPr>
      </p:pic>
      <p:pic>
        <p:nvPicPr>
          <p:cNvPr id="237" name="Google Shape;237;p28"/>
          <p:cNvPicPr preferRelativeResize="0"/>
          <p:nvPr/>
        </p:nvPicPr>
        <p:blipFill rotWithShape="1">
          <a:blip r:embed="rId5">
            <a:alphaModFix/>
          </a:blip>
          <a:srcRect/>
          <a:stretch/>
        </p:blipFill>
        <p:spPr>
          <a:xfrm>
            <a:off x="545525" y="3189200"/>
            <a:ext cx="11003974" cy="2884400"/>
          </a:xfrm>
          <a:prstGeom prst="rect">
            <a:avLst/>
          </a:prstGeom>
          <a:noFill/>
          <a:ln>
            <a:noFill/>
          </a:ln>
        </p:spPr>
      </p:pic>
    </p:spTree>
    <p:extLst>
      <p:ext uri="{BB962C8B-B14F-4D97-AF65-F5344CB8AC3E}">
        <p14:creationId xmlns:p14="http://schemas.microsoft.com/office/powerpoint/2010/main" val="1977124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g62210368a5_0_40"/>
          <p:cNvPicPr preferRelativeResize="0"/>
          <p:nvPr/>
        </p:nvPicPr>
        <p:blipFill rotWithShape="1">
          <a:blip r:embed="rId3">
            <a:alphaModFix/>
          </a:blip>
          <a:srcRect r="2765" b="632"/>
          <a:stretch/>
        </p:blipFill>
        <p:spPr>
          <a:xfrm>
            <a:off x="55788" y="325851"/>
            <a:ext cx="11746352" cy="6167098"/>
          </a:xfrm>
          <a:prstGeom prst="rect">
            <a:avLst/>
          </a:prstGeom>
          <a:noFill/>
          <a:ln>
            <a:noFill/>
          </a:ln>
        </p:spPr>
      </p:pic>
      <p:pic>
        <p:nvPicPr>
          <p:cNvPr id="244" name="Google Shape;244;g62210368a5_0_40"/>
          <p:cNvPicPr preferRelativeResize="0"/>
          <p:nvPr/>
        </p:nvPicPr>
        <p:blipFill rotWithShape="1">
          <a:blip r:embed="rId4">
            <a:alphaModFix/>
          </a:blip>
          <a:srcRect/>
          <a:stretch/>
        </p:blipFill>
        <p:spPr>
          <a:xfrm>
            <a:off x="6814859" y="142872"/>
            <a:ext cx="5377137" cy="5425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62210368a5_0_47"/>
          <p:cNvPicPr preferRelativeResize="0"/>
          <p:nvPr/>
        </p:nvPicPr>
        <p:blipFill rotWithShape="1">
          <a:blip r:embed="rId3">
            <a:alphaModFix/>
          </a:blip>
          <a:srcRect b="1158"/>
          <a:stretch/>
        </p:blipFill>
        <p:spPr>
          <a:xfrm>
            <a:off x="0" y="297180"/>
            <a:ext cx="12192000" cy="6191084"/>
          </a:xfrm>
          <a:prstGeom prst="rect">
            <a:avLst/>
          </a:prstGeom>
          <a:noFill/>
          <a:ln>
            <a:noFill/>
          </a:ln>
        </p:spPr>
      </p:pic>
      <p:sp>
        <p:nvSpPr>
          <p:cNvPr id="253" name="Google Shape;253;g62210368a5_0_47"/>
          <p:cNvSpPr txBox="1"/>
          <p:nvPr/>
        </p:nvSpPr>
        <p:spPr>
          <a:xfrm>
            <a:off x="6719426" y="81869"/>
            <a:ext cx="5316300" cy="41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ABC News    </a:t>
            </a:r>
            <a:r>
              <a:rPr lang="en-US" sz="2000" b="1" i="0" u="none" strike="noStrike" cap="none">
                <a:solidFill>
                  <a:srgbClr val="00FF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Huffington Post    </a:t>
            </a:r>
            <a:r>
              <a:rPr lang="en-US" sz="2000" b="1" i="0" u="none" strike="noStrike" cap="none">
                <a:solidFill>
                  <a:srgbClr val="FF00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CNN    </a:t>
            </a:r>
            <a:r>
              <a:rPr lang="en-US" sz="2000" b="1" i="0" u="none" strike="noStrike" cap="none">
                <a:solidFill>
                  <a:srgbClr val="0000FF"/>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FOX News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9"/>
          <p:cNvPicPr preferRelativeResize="0"/>
          <p:nvPr/>
        </p:nvPicPr>
        <p:blipFill>
          <a:blip r:embed="rId3">
            <a:alphaModFix/>
          </a:blip>
          <a:stretch>
            <a:fillRect/>
          </a:stretch>
        </p:blipFill>
        <p:spPr>
          <a:xfrm>
            <a:off x="152400" y="152400"/>
            <a:ext cx="11887199" cy="6379151"/>
          </a:xfrm>
          <a:prstGeom prst="rect">
            <a:avLst/>
          </a:prstGeom>
          <a:noFill/>
          <a:ln>
            <a:noFill/>
          </a:ln>
        </p:spPr>
      </p:pic>
      <p:pic>
        <p:nvPicPr>
          <p:cNvPr id="2" name="Picture 1">
            <a:extLst>
              <a:ext uri="{FF2B5EF4-FFF2-40B4-BE49-F238E27FC236}">
                <a16:creationId xmlns:a16="http://schemas.microsoft.com/office/drawing/2014/main" id="{654821EB-3228-4C79-A2BA-77E933D17F19}"/>
              </a:ext>
            </a:extLst>
          </p:cNvPr>
          <p:cNvPicPr>
            <a:picLocks noChangeAspect="1"/>
          </p:cNvPicPr>
          <p:nvPr/>
        </p:nvPicPr>
        <p:blipFill>
          <a:blip r:embed="rId4"/>
          <a:stretch>
            <a:fillRect/>
          </a:stretch>
        </p:blipFill>
        <p:spPr>
          <a:xfrm>
            <a:off x="0" y="158496"/>
            <a:ext cx="12192000" cy="65410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5" name="Google Shape;265;g64f8d49fc1_3_0"/>
          <p:cNvPicPr preferRelativeResize="0"/>
          <p:nvPr/>
        </p:nvPicPr>
        <p:blipFill>
          <a:blip r:embed="rId3">
            <a:alphaModFix/>
          </a:blip>
          <a:stretch>
            <a:fillRect/>
          </a:stretch>
        </p:blipFill>
        <p:spPr>
          <a:xfrm>
            <a:off x="0" y="-1"/>
            <a:ext cx="12192000" cy="67294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64917b1213_0_0"/>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b="1">
                <a:solidFill>
                  <a:srgbClr val="FFFFFF"/>
                </a:solidFill>
              </a:rPr>
              <a:t>Content Planning</a:t>
            </a:r>
            <a:endParaRPr b="1">
              <a:solidFill>
                <a:srgbClr val="FFFFFF"/>
              </a:solidFill>
            </a:endParaRPr>
          </a:p>
        </p:txBody>
      </p:sp>
      <p:sp>
        <p:nvSpPr>
          <p:cNvPr id="272" name="Google Shape;272;g64917b1213_0_0"/>
          <p:cNvSpPr txBox="1">
            <a:spLocks noGrp="1"/>
          </p:cNvSpPr>
          <p:nvPr>
            <p:ph type="body" idx="1"/>
          </p:nvPr>
        </p:nvSpPr>
        <p:spPr>
          <a:xfrm>
            <a:off x="566450" y="1958700"/>
            <a:ext cx="6441900" cy="43512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0"/>
              </a:spcBef>
              <a:spcAft>
                <a:spcPts val="0"/>
              </a:spcAft>
              <a:buClr>
                <a:srgbClr val="FFFFFF"/>
              </a:buClr>
              <a:buSzPts val="1800"/>
              <a:buChar char="•"/>
            </a:pPr>
            <a:r>
              <a:rPr lang="en-US">
                <a:solidFill>
                  <a:schemeClr val="lt1"/>
                </a:solidFill>
              </a:rPr>
              <a:t>Reactions (</a:t>
            </a:r>
            <a:r>
              <a:rPr lang="en-US" b="1">
                <a:solidFill>
                  <a:schemeClr val="lt1"/>
                </a:solidFill>
              </a:rPr>
              <a:t>Like, Love , Angry, Sad, Thankful, Wow</a:t>
            </a:r>
            <a:r>
              <a:rPr lang="en-US">
                <a:solidFill>
                  <a:schemeClr val="lt1"/>
                </a:solidFill>
              </a:rPr>
              <a:t>) </a:t>
            </a:r>
            <a:endParaRPr>
              <a:solidFill>
                <a:schemeClr val="lt1"/>
              </a:solidFill>
            </a:endParaRPr>
          </a:p>
          <a:p>
            <a:pPr marL="457200" lvl="0" indent="0" algn="l" rtl="0">
              <a:lnSpc>
                <a:spcPct val="90000"/>
              </a:lnSpc>
              <a:spcBef>
                <a:spcPts val="0"/>
              </a:spcBef>
              <a:spcAft>
                <a:spcPts val="0"/>
              </a:spcAft>
              <a:buSzPts val="1800"/>
              <a:buNone/>
            </a:pPr>
            <a:endParaRPr>
              <a:solidFill>
                <a:schemeClr val="lt1"/>
              </a:solidFill>
            </a:endParaRPr>
          </a:p>
          <a:p>
            <a:pPr marL="457200" lvl="0" indent="-342900" algn="l" rtl="0">
              <a:lnSpc>
                <a:spcPct val="90000"/>
              </a:lnSpc>
              <a:spcBef>
                <a:spcPts val="0"/>
              </a:spcBef>
              <a:spcAft>
                <a:spcPts val="0"/>
              </a:spcAft>
              <a:buClr>
                <a:srgbClr val="FFFFFF"/>
              </a:buClr>
              <a:buSzPts val="1800"/>
              <a:buChar char="•"/>
            </a:pPr>
            <a:r>
              <a:rPr lang="en-US">
                <a:solidFill>
                  <a:schemeClr val="lt1"/>
                </a:solidFill>
              </a:rPr>
              <a:t>C</a:t>
            </a:r>
            <a:r>
              <a:rPr lang="en-US">
                <a:solidFill>
                  <a:srgbClr val="FFFFFF"/>
                </a:solidFill>
              </a:rPr>
              <a:t>overage of a specific event (</a:t>
            </a:r>
            <a:r>
              <a:rPr lang="en-US" b="1">
                <a:solidFill>
                  <a:srgbClr val="FFFFFF"/>
                </a:solidFill>
              </a:rPr>
              <a:t>Shootings)</a:t>
            </a:r>
            <a:r>
              <a:rPr lang="en-US">
                <a:solidFill>
                  <a:srgbClr val="FFFFFF"/>
                </a:solidFill>
              </a:rPr>
              <a:t> </a:t>
            </a:r>
            <a:endParaRPr>
              <a:solidFill>
                <a:srgbClr val="FFFFFF"/>
              </a:solidFill>
            </a:endParaRPr>
          </a:p>
        </p:txBody>
      </p:sp>
      <p:pic>
        <p:nvPicPr>
          <p:cNvPr id="273" name="Google Shape;273;g64917b1213_0_0"/>
          <p:cNvPicPr preferRelativeResize="0"/>
          <p:nvPr/>
        </p:nvPicPr>
        <p:blipFill rotWithShape="1">
          <a:blip r:embed="rId3">
            <a:alphaModFix/>
          </a:blip>
          <a:srcRect/>
          <a:stretch/>
        </p:blipFill>
        <p:spPr>
          <a:xfrm>
            <a:off x="7578975" y="1456375"/>
            <a:ext cx="3534099" cy="2985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31"/>
          <p:cNvPicPr preferRelativeResize="0"/>
          <p:nvPr/>
        </p:nvPicPr>
        <p:blipFill rotWithShape="1">
          <a:blip r:embed="rId3">
            <a:alphaModFix/>
          </a:blip>
          <a:srcRect b="857"/>
          <a:stretch/>
        </p:blipFill>
        <p:spPr>
          <a:xfrm>
            <a:off x="0" y="297180"/>
            <a:ext cx="12192000" cy="6209946"/>
          </a:xfrm>
          <a:prstGeom prst="rect">
            <a:avLst/>
          </a:prstGeom>
          <a:noFill/>
          <a:ln>
            <a:noFill/>
          </a:ln>
        </p:spPr>
      </p:pic>
      <p:sp>
        <p:nvSpPr>
          <p:cNvPr id="281" name="Google Shape;281;p31"/>
          <p:cNvSpPr txBox="1"/>
          <p:nvPr/>
        </p:nvSpPr>
        <p:spPr>
          <a:xfrm>
            <a:off x="6296376" y="158069"/>
            <a:ext cx="5316271" cy="4141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ABC News    </a:t>
            </a:r>
            <a:r>
              <a:rPr lang="en-US" sz="2000" b="1" i="0" u="none" strike="noStrike" cap="none">
                <a:solidFill>
                  <a:srgbClr val="00FF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Huffington Post    </a:t>
            </a:r>
            <a:r>
              <a:rPr lang="en-US" sz="2000" b="1" i="0" u="none" strike="noStrike" cap="none">
                <a:solidFill>
                  <a:srgbClr val="FF00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CNN    </a:t>
            </a:r>
            <a:r>
              <a:rPr lang="en-US" sz="2000" b="1" i="0" u="none" strike="noStrike" cap="none">
                <a:solidFill>
                  <a:srgbClr val="0000FF"/>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FOX News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7" name="Google Shape;287;p32"/>
          <p:cNvPicPr preferRelativeResize="0"/>
          <p:nvPr/>
        </p:nvPicPr>
        <p:blipFill rotWithShape="1">
          <a:blip r:embed="rId3">
            <a:alphaModFix/>
          </a:blip>
          <a:srcRect/>
          <a:stretch/>
        </p:blipFill>
        <p:spPr>
          <a:xfrm>
            <a:off x="175260" y="543857"/>
            <a:ext cx="11841480" cy="2875585"/>
          </a:xfrm>
          <a:prstGeom prst="rect">
            <a:avLst/>
          </a:prstGeom>
          <a:noFill/>
          <a:ln>
            <a:noFill/>
          </a:ln>
        </p:spPr>
      </p:pic>
      <p:pic>
        <p:nvPicPr>
          <p:cNvPr id="288" name="Google Shape;288;p32"/>
          <p:cNvPicPr preferRelativeResize="0"/>
          <p:nvPr/>
        </p:nvPicPr>
        <p:blipFill rotWithShape="1">
          <a:blip r:embed="rId4">
            <a:alphaModFix/>
            <a:extLst>
              <a:ext uri="{BEBA8EAE-BF5A-486C-A8C5-ECC9F3942E4B}">
                <a14:imgProps xmlns:a14="http://schemas.microsoft.com/office/drawing/2010/main">
                  <a14:imgLayer r:embed="rId5">
                    <a14:imgEffect>
                      <a14:brightnessContrast bright="-75000"/>
                    </a14:imgEffect>
                  </a14:imgLayer>
                </a14:imgProps>
              </a:ext>
            </a:extLst>
          </a:blip>
          <a:srcRect/>
          <a:stretch/>
        </p:blipFill>
        <p:spPr>
          <a:xfrm>
            <a:off x="175260" y="3428992"/>
            <a:ext cx="11841480" cy="28755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7" name="Google Shape;287;p32"/>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75000"/>
                    </a14:imgEffect>
                  </a14:imgLayer>
                </a14:imgProps>
              </a:ext>
            </a:extLst>
          </a:blip>
          <a:srcRect/>
          <a:stretch/>
        </p:blipFill>
        <p:spPr>
          <a:xfrm>
            <a:off x="175260" y="543857"/>
            <a:ext cx="11841480" cy="2875585"/>
          </a:xfrm>
          <a:prstGeom prst="rect">
            <a:avLst/>
          </a:prstGeom>
          <a:noFill/>
          <a:ln>
            <a:noFill/>
          </a:ln>
        </p:spPr>
      </p:pic>
      <p:pic>
        <p:nvPicPr>
          <p:cNvPr id="288" name="Google Shape;288;p32"/>
          <p:cNvPicPr preferRelativeResize="0"/>
          <p:nvPr/>
        </p:nvPicPr>
        <p:blipFill rotWithShape="1">
          <a:blip r:embed="rId5">
            <a:alphaModFix/>
          </a:blip>
          <a:srcRect/>
          <a:stretch/>
        </p:blipFill>
        <p:spPr>
          <a:xfrm>
            <a:off x="175260" y="3428992"/>
            <a:ext cx="11841480" cy="2875585"/>
          </a:xfrm>
          <a:prstGeom prst="rect">
            <a:avLst/>
          </a:prstGeom>
          <a:noFill/>
          <a:ln>
            <a:noFill/>
          </a:ln>
        </p:spPr>
      </p:pic>
    </p:spTree>
    <p:extLst>
      <p:ext uri="{BB962C8B-B14F-4D97-AF65-F5344CB8AC3E}">
        <p14:creationId xmlns:p14="http://schemas.microsoft.com/office/powerpoint/2010/main" val="2592785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4" name="Google Shape;294;p33"/>
          <p:cNvPicPr preferRelativeResize="0"/>
          <p:nvPr/>
        </p:nvPicPr>
        <p:blipFill rotWithShape="1">
          <a:blip r:embed="rId3">
            <a:alphaModFix/>
          </a:blip>
          <a:srcRect/>
          <a:stretch/>
        </p:blipFill>
        <p:spPr>
          <a:xfrm>
            <a:off x="175260" y="548640"/>
            <a:ext cx="11841480" cy="2871382"/>
          </a:xfrm>
          <a:prstGeom prst="rect">
            <a:avLst/>
          </a:prstGeom>
          <a:noFill/>
          <a:ln>
            <a:noFill/>
          </a:ln>
        </p:spPr>
      </p:pic>
      <p:pic>
        <p:nvPicPr>
          <p:cNvPr id="295" name="Google Shape;295;p33"/>
          <p:cNvPicPr preferRelativeResize="0"/>
          <p:nvPr/>
        </p:nvPicPr>
        <p:blipFill rotWithShape="1">
          <a:blip r:embed="rId4">
            <a:alphaModFix/>
            <a:extLst>
              <a:ext uri="{BEBA8EAE-BF5A-486C-A8C5-ECC9F3942E4B}">
                <a14:imgProps xmlns:a14="http://schemas.microsoft.com/office/drawing/2010/main">
                  <a14:imgLayer r:embed="rId5">
                    <a14:imgEffect>
                      <a14:brightnessContrast bright="-75000"/>
                    </a14:imgEffect>
                  </a14:imgLayer>
                </a14:imgProps>
              </a:ext>
            </a:extLst>
          </a:blip>
          <a:srcRect/>
          <a:stretch/>
        </p:blipFill>
        <p:spPr>
          <a:xfrm>
            <a:off x="175260" y="3442000"/>
            <a:ext cx="11841480" cy="28673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
          <p:cNvPicPr preferRelativeResize="0"/>
          <p:nvPr/>
        </p:nvPicPr>
        <p:blipFill rotWithShape="1">
          <a:blip r:embed="rId3">
            <a:alphaModFix/>
          </a:blip>
          <a:srcRect/>
          <a:stretch/>
        </p:blipFill>
        <p:spPr>
          <a:xfrm>
            <a:off x="5580308" y="3273946"/>
            <a:ext cx="1196788" cy="1196788"/>
          </a:xfrm>
          <a:prstGeom prst="rect">
            <a:avLst/>
          </a:prstGeom>
          <a:noFill/>
          <a:ln>
            <a:noFill/>
          </a:ln>
        </p:spPr>
      </p:pic>
      <p:pic>
        <p:nvPicPr>
          <p:cNvPr id="172" name="Google Shape;172;p3"/>
          <p:cNvPicPr preferRelativeResize="0"/>
          <p:nvPr/>
        </p:nvPicPr>
        <p:blipFill rotWithShape="1">
          <a:blip r:embed="rId4">
            <a:alphaModFix/>
          </a:blip>
          <a:srcRect/>
          <a:stretch/>
        </p:blipFill>
        <p:spPr>
          <a:xfrm>
            <a:off x="10170972" y="5093509"/>
            <a:ext cx="1205661" cy="1205661"/>
          </a:xfrm>
          <a:prstGeom prst="rect">
            <a:avLst/>
          </a:prstGeom>
          <a:noFill/>
          <a:ln>
            <a:noFill/>
          </a:ln>
        </p:spPr>
      </p:pic>
      <p:pic>
        <p:nvPicPr>
          <p:cNvPr id="173" name="Google Shape;173;p3"/>
          <p:cNvPicPr preferRelativeResize="0"/>
          <p:nvPr/>
        </p:nvPicPr>
        <p:blipFill rotWithShape="1">
          <a:blip r:embed="rId5">
            <a:alphaModFix/>
          </a:blip>
          <a:srcRect/>
          <a:stretch/>
        </p:blipFill>
        <p:spPr>
          <a:xfrm>
            <a:off x="10105523" y="902337"/>
            <a:ext cx="1420874" cy="994612"/>
          </a:xfrm>
          <a:prstGeom prst="rect">
            <a:avLst/>
          </a:prstGeom>
          <a:noFill/>
          <a:ln>
            <a:noFill/>
          </a:ln>
        </p:spPr>
      </p:pic>
      <p:pic>
        <p:nvPicPr>
          <p:cNvPr id="174" name="Google Shape;174;p3"/>
          <p:cNvPicPr preferRelativeResize="0"/>
          <p:nvPr/>
        </p:nvPicPr>
        <p:blipFill rotWithShape="1">
          <a:blip r:embed="rId6">
            <a:alphaModFix/>
          </a:blip>
          <a:srcRect/>
          <a:stretch/>
        </p:blipFill>
        <p:spPr>
          <a:xfrm>
            <a:off x="2978241" y="2684386"/>
            <a:ext cx="1718239" cy="1143856"/>
          </a:xfrm>
          <a:prstGeom prst="rect">
            <a:avLst/>
          </a:prstGeom>
          <a:noFill/>
          <a:ln>
            <a:noFill/>
          </a:ln>
        </p:spPr>
      </p:pic>
      <p:pic>
        <p:nvPicPr>
          <p:cNvPr id="175" name="Google Shape;175;p3"/>
          <p:cNvPicPr preferRelativeResize="0"/>
          <p:nvPr/>
        </p:nvPicPr>
        <p:blipFill rotWithShape="1">
          <a:blip r:embed="rId7">
            <a:alphaModFix/>
          </a:blip>
          <a:srcRect/>
          <a:stretch/>
        </p:blipFill>
        <p:spPr>
          <a:xfrm>
            <a:off x="7298971" y="2325808"/>
            <a:ext cx="1353282" cy="1353282"/>
          </a:xfrm>
          <a:prstGeom prst="rect">
            <a:avLst/>
          </a:prstGeom>
          <a:noFill/>
          <a:ln>
            <a:noFill/>
          </a:ln>
        </p:spPr>
      </p:pic>
      <p:pic>
        <p:nvPicPr>
          <p:cNvPr id="176" name="Google Shape;176;p3"/>
          <p:cNvPicPr preferRelativeResize="0"/>
          <p:nvPr/>
        </p:nvPicPr>
        <p:blipFill rotWithShape="1">
          <a:blip r:embed="rId8">
            <a:alphaModFix/>
          </a:blip>
          <a:srcRect/>
          <a:stretch/>
        </p:blipFill>
        <p:spPr>
          <a:xfrm>
            <a:off x="3317111" y="4543803"/>
            <a:ext cx="1205663" cy="1205663"/>
          </a:xfrm>
          <a:prstGeom prst="rect">
            <a:avLst/>
          </a:prstGeom>
          <a:noFill/>
          <a:ln>
            <a:noFill/>
          </a:ln>
        </p:spPr>
      </p:pic>
      <p:pic>
        <p:nvPicPr>
          <p:cNvPr id="177" name="Google Shape;177;p3"/>
          <p:cNvPicPr preferRelativeResize="0"/>
          <p:nvPr/>
        </p:nvPicPr>
        <p:blipFill rotWithShape="1">
          <a:blip r:embed="rId9">
            <a:alphaModFix/>
          </a:blip>
          <a:srcRect/>
          <a:stretch/>
        </p:blipFill>
        <p:spPr>
          <a:xfrm>
            <a:off x="9808335" y="2728927"/>
            <a:ext cx="1205661" cy="1205661"/>
          </a:xfrm>
          <a:prstGeom prst="rect">
            <a:avLst/>
          </a:prstGeom>
          <a:noFill/>
          <a:ln>
            <a:noFill/>
          </a:ln>
        </p:spPr>
      </p:pic>
      <p:pic>
        <p:nvPicPr>
          <p:cNvPr id="178" name="Google Shape;178;p3"/>
          <p:cNvPicPr preferRelativeResize="0"/>
          <p:nvPr/>
        </p:nvPicPr>
        <p:blipFill rotWithShape="1">
          <a:blip r:embed="rId10">
            <a:alphaModFix/>
          </a:blip>
          <a:srcRect/>
          <a:stretch/>
        </p:blipFill>
        <p:spPr>
          <a:xfrm>
            <a:off x="8049422" y="4364967"/>
            <a:ext cx="1205662" cy="1205662"/>
          </a:xfrm>
          <a:prstGeom prst="rect">
            <a:avLst/>
          </a:prstGeom>
          <a:noFill/>
          <a:ln>
            <a:noFill/>
          </a:ln>
        </p:spPr>
      </p:pic>
      <p:pic>
        <p:nvPicPr>
          <p:cNvPr id="179" name="Google Shape;179;p3"/>
          <p:cNvPicPr preferRelativeResize="0"/>
          <p:nvPr/>
        </p:nvPicPr>
        <p:blipFill rotWithShape="1">
          <a:blip r:embed="rId11">
            <a:alphaModFix/>
          </a:blip>
          <a:srcRect/>
          <a:stretch/>
        </p:blipFill>
        <p:spPr>
          <a:xfrm>
            <a:off x="5231426" y="1478725"/>
            <a:ext cx="1205661" cy="1205661"/>
          </a:xfrm>
          <a:prstGeom prst="rect">
            <a:avLst/>
          </a:prstGeom>
          <a:noFill/>
          <a:ln>
            <a:noFill/>
          </a:ln>
        </p:spPr>
      </p:pic>
      <p:pic>
        <p:nvPicPr>
          <p:cNvPr id="180" name="Google Shape;180;p3"/>
          <p:cNvPicPr preferRelativeResize="0"/>
          <p:nvPr/>
        </p:nvPicPr>
        <p:blipFill rotWithShape="1">
          <a:blip r:embed="rId12">
            <a:alphaModFix/>
          </a:blip>
          <a:srcRect/>
          <a:stretch/>
        </p:blipFill>
        <p:spPr>
          <a:xfrm>
            <a:off x="5526532" y="5223343"/>
            <a:ext cx="1205663" cy="1205663"/>
          </a:xfrm>
          <a:prstGeom prst="rect">
            <a:avLst/>
          </a:prstGeom>
          <a:noFill/>
          <a:ln>
            <a:noFill/>
          </a:ln>
        </p:spPr>
      </p:pic>
      <p:pic>
        <p:nvPicPr>
          <p:cNvPr id="181" name="Google Shape;181;p3"/>
          <p:cNvPicPr preferRelativeResize="0"/>
          <p:nvPr/>
        </p:nvPicPr>
        <p:blipFill rotWithShape="1">
          <a:blip r:embed="rId13">
            <a:alphaModFix/>
          </a:blip>
          <a:srcRect/>
          <a:stretch/>
        </p:blipFill>
        <p:spPr>
          <a:xfrm>
            <a:off x="3455664" y="299506"/>
            <a:ext cx="1205661" cy="1205661"/>
          </a:xfrm>
          <a:prstGeom prst="rect">
            <a:avLst/>
          </a:prstGeom>
          <a:noFill/>
          <a:ln>
            <a:noFill/>
          </a:ln>
        </p:spPr>
      </p:pic>
      <p:pic>
        <p:nvPicPr>
          <p:cNvPr id="182" name="Google Shape;182;p3"/>
          <p:cNvPicPr preferRelativeResize="0"/>
          <p:nvPr/>
        </p:nvPicPr>
        <p:blipFill rotWithShape="1">
          <a:blip r:embed="rId14">
            <a:alphaModFix/>
          </a:blip>
          <a:srcRect/>
          <a:stretch/>
        </p:blipFill>
        <p:spPr>
          <a:xfrm>
            <a:off x="1107690" y="5223342"/>
            <a:ext cx="1205663" cy="1205663"/>
          </a:xfrm>
          <a:prstGeom prst="rect">
            <a:avLst/>
          </a:prstGeom>
          <a:noFill/>
          <a:ln>
            <a:noFill/>
          </a:ln>
        </p:spPr>
      </p:pic>
      <p:pic>
        <p:nvPicPr>
          <p:cNvPr id="183" name="Google Shape;183;p3"/>
          <p:cNvPicPr preferRelativeResize="0"/>
          <p:nvPr/>
        </p:nvPicPr>
        <p:blipFill rotWithShape="1">
          <a:blip r:embed="rId15">
            <a:alphaModFix/>
          </a:blip>
          <a:srcRect/>
          <a:stretch/>
        </p:blipFill>
        <p:spPr>
          <a:xfrm>
            <a:off x="7446592" y="434270"/>
            <a:ext cx="1205661" cy="1205661"/>
          </a:xfrm>
          <a:prstGeom prst="rect">
            <a:avLst/>
          </a:prstGeom>
          <a:noFill/>
          <a:ln>
            <a:noFill/>
          </a:ln>
        </p:spPr>
      </p:pic>
      <p:pic>
        <p:nvPicPr>
          <p:cNvPr id="184" name="Google Shape;184;p3"/>
          <p:cNvPicPr preferRelativeResize="0"/>
          <p:nvPr/>
        </p:nvPicPr>
        <p:blipFill rotWithShape="1">
          <a:blip r:embed="rId16">
            <a:alphaModFix/>
          </a:blip>
          <a:srcRect/>
          <a:stretch/>
        </p:blipFill>
        <p:spPr>
          <a:xfrm>
            <a:off x="1039970" y="944278"/>
            <a:ext cx="1464933" cy="1078099"/>
          </a:xfrm>
          <a:prstGeom prst="rect">
            <a:avLst/>
          </a:prstGeom>
          <a:noFill/>
          <a:ln>
            <a:noFill/>
          </a:ln>
        </p:spPr>
      </p:pic>
      <p:pic>
        <p:nvPicPr>
          <p:cNvPr id="185" name="Google Shape;185;p3"/>
          <p:cNvPicPr preferRelativeResize="0"/>
          <p:nvPr/>
        </p:nvPicPr>
        <p:blipFill rotWithShape="1">
          <a:blip r:embed="rId17">
            <a:alphaModFix/>
          </a:blip>
          <a:srcRect/>
          <a:stretch/>
        </p:blipFill>
        <p:spPr>
          <a:xfrm>
            <a:off x="755001" y="3159307"/>
            <a:ext cx="1205660" cy="12056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4" name="Google Shape;294;p33"/>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75000"/>
                    </a14:imgEffect>
                  </a14:imgLayer>
                </a14:imgProps>
              </a:ext>
            </a:extLst>
          </a:blip>
          <a:srcRect/>
          <a:stretch/>
        </p:blipFill>
        <p:spPr>
          <a:xfrm>
            <a:off x="175260" y="548640"/>
            <a:ext cx="11841480" cy="2871382"/>
          </a:xfrm>
          <a:prstGeom prst="rect">
            <a:avLst/>
          </a:prstGeom>
          <a:noFill/>
          <a:ln>
            <a:noFill/>
          </a:ln>
        </p:spPr>
      </p:pic>
      <p:pic>
        <p:nvPicPr>
          <p:cNvPr id="295" name="Google Shape;295;p33"/>
          <p:cNvPicPr preferRelativeResize="0"/>
          <p:nvPr/>
        </p:nvPicPr>
        <p:blipFill rotWithShape="1">
          <a:blip r:embed="rId5">
            <a:alphaModFix/>
          </a:blip>
          <a:srcRect/>
          <a:stretch/>
        </p:blipFill>
        <p:spPr>
          <a:xfrm>
            <a:off x="175260" y="3442000"/>
            <a:ext cx="11841480" cy="2867360"/>
          </a:xfrm>
          <a:prstGeom prst="rect">
            <a:avLst/>
          </a:prstGeom>
          <a:noFill/>
          <a:ln>
            <a:noFill/>
          </a:ln>
        </p:spPr>
      </p:pic>
    </p:spTree>
    <p:extLst>
      <p:ext uri="{BB962C8B-B14F-4D97-AF65-F5344CB8AC3E}">
        <p14:creationId xmlns:p14="http://schemas.microsoft.com/office/powerpoint/2010/main" val="3747812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8"/>
          <p:cNvPicPr preferRelativeResize="0"/>
          <p:nvPr/>
        </p:nvPicPr>
        <p:blipFill>
          <a:blip r:embed="rId3">
            <a:alphaModFix/>
          </a:blip>
          <a:stretch>
            <a:fillRect/>
          </a:stretch>
        </p:blipFill>
        <p:spPr>
          <a:xfrm>
            <a:off x="868125" y="252275"/>
            <a:ext cx="9995000" cy="6156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10"/>
          <p:cNvPicPr preferRelativeResize="0"/>
          <p:nvPr/>
        </p:nvPicPr>
        <p:blipFill rotWithShape="1">
          <a:blip r:embed="rId3">
            <a:alphaModFix/>
          </a:blip>
          <a:srcRect r="1068" b="851"/>
          <a:stretch/>
        </p:blipFill>
        <p:spPr>
          <a:xfrm>
            <a:off x="0" y="197526"/>
            <a:ext cx="12061726" cy="6210362"/>
          </a:xfrm>
          <a:prstGeom prst="rect">
            <a:avLst/>
          </a:prstGeom>
          <a:noFill/>
          <a:ln>
            <a:noFill/>
          </a:ln>
        </p:spPr>
      </p:pic>
      <p:sp>
        <p:nvSpPr>
          <p:cNvPr id="306" name="Google Shape;306;p10"/>
          <p:cNvSpPr txBox="1"/>
          <p:nvPr/>
        </p:nvSpPr>
        <p:spPr>
          <a:xfrm>
            <a:off x="6745426" y="197519"/>
            <a:ext cx="5316300" cy="41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ABC News    </a:t>
            </a:r>
            <a:r>
              <a:rPr lang="en-US" sz="2000" b="1" i="0" u="none" strike="noStrike" cap="none">
                <a:solidFill>
                  <a:srgbClr val="00FF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Huffington Post    </a:t>
            </a:r>
            <a:r>
              <a:rPr lang="en-US" sz="2000" b="1" i="0" u="none" strike="noStrike" cap="none">
                <a:solidFill>
                  <a:srgbClr val="FF00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CNN    </a:t>
            </a:r>
            <a:r>
              <a:rPr lang="en-US" sz="2000" b="1" i="0" u="none" strike="noStrike" cap="none">
                <a:solidFill>
                  <a:srgbClr val="0000FF"/>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FOX News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2"/>
          <p:cNvPicPr preferRelativeResize="0"/>
          <p:nvPr/>
        </p:nvPicPr>
        <p:blipFill rotWithShape="1">
          <a:blip r:embed="rId3">
            <a:alphaModFix/>
          </a:blip>
          <a:srcRect t="-1" b="616"/>
          <a:stretch/>
        </p:blipFill>
        <p:spPr>
          <a:xfrm>
            <a:off x="0" y="253676"/>
            <a:ext cx="12192000" cy="6225096"/>
          </a:xfrm>
          <a:prstGeom prst="rect">
            <a:avLst/>
          </a:prstGeom>
          <a:noFill/>
          <a:ln>
            <a:noFill/>
          </a:ln>
        </p:spPr>
      </p:pic>
      <p:sp>
        <p:nvSpPr>
          <p:cNvPr id="312" name="Google Shape;312;p42"/>
          <p:cNvSpPr txBox="1"/>
          <p:nvPr/>
        </p:nvSpPr>
        <p:spPr>
          <a:xfrm>
            <a:off x="6684201" y="253669"/>
            <a:ext cx="5316300" cy="41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ABC News    </a:t>
            </a:r>
            <a:r>
              <a:rPr lang="en-US" sz="2000" b="1" i="0" u="none" strike="noStrike" cap="none">
                <a:solidFill>
                  <a:srgbClr val="00FF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Huffington Post    </a:t>
            </a:r>
            <a:r>
              <a:rPr lang="en-US" sz="2000" b="1" i="0" u="none" strike="noStrike" cap="none">
                <a:solidFill>
                  <a:srgbClr val="FF00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CNN    </a:t>
            </a:r>
            <a:r>
              <a:rPr lang="en-US" sz="2000" b="1" i="0" u="none" strike="noStrike" cap="none">
                <a:solidFill>
                  <a:srgbClr val="0000FF"/>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FOX News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1"/>
          <p:cNvPicPr preferRelativeResize="0"/>
          <p:nvPr/>
        </p:nvPicPr>
        <p:blipFill rotWithShape="1">
          <a:blip r:embed="rId3">
            <a:alphaModFix/>
          </a:blip>
          <a:srcRect r="1771" b="896"/>
          <a:stretch/>
        </p:blipFill>
        <p:spPr>
          <a:xfrm>
            <a:off x="0" y="299601"/>
            <a:ext cx="11976100" cy="6207525"/>
          </a:xfrm>
          <a:prstGeom prst="rect">
            <a:avLst/>
          </a:prstGeom>
          <a:noFill/>
          <a:ln>
            <a:noFill/>
          </a:ln>
        </p:spPr>
      </p:pic>
      <p:sp>
        <p:nvSpPr>
          <p:cNvPr id="318" name="Google Shape;318;p41"/>
          <p:cNvSpPr txBox="1"/>
          <p:nvPr/>
        </p:nvSpPr>
        <p:spPr>
          <a:xfrm>
            <a:off x="6541301" y="299594"/>
            <a:ext cx="5316300" cy="41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ABC News    </a:t>
            </a:r>
            <a:r>
              <a:rPr lang="en-US" sz="2000" b="1" i="0" u="none" strike="noStrike" cap="none">
                <a:solidFill>
                  <a:srgbClr val="00FF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Huffington Post    </a:t>
            </a:r>
            <a:r>
              <a:rPr lang="en-US" sz="2000" b="1" i="0" u="none" strike="noStrike" cap="none">
                <a:solidFill>
                  <a:srgbClr val="FF0000"/>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CNN    </a:t>
            </a:r>
            <a:r>
              <a:rPr lang="en-US" sz="2000" b="1" i="0" u="none" strike="noStrike" cap="none">
                <a:solidFill>
                  <a:srgbClr val="0000FF"/>
                </a:solidFill>
                <a:latin typeface="Arial"/>
                <a:ea typeface="Arial"/>
                <a:cs typeface="Arial"/>
                <a:sym typeface="Arial"/>
              </a:rPr>
              <a:t>––</a:t>
            </a:r>
            <a:r>
              <a:rPr lang="en-US" sz="2000" b="1" i="0" u="none" strike="noStrike" cap="none">
                <a:solidFill>
                  <a:srgbClr val="FFFF00"/>
                </a:solidFill>
                <a:latin typeface="Arial"/>
                <a:ea typeface="Arial"/>
                <a:cs typeface="Arial"/>
                <a:sym typeface="Arial"/>
              </a:rPr>
              <a:t> </a:t>
            </a:r>
            <a:r>
              <a:rPr lang="en-US" sz="1200" b="1" i="0" u="none" strike="noStrike" cap="none">
                <a:solidFill>
                  <a:schemeClr val="lt1"/>
                </a:solidFill>
                <a:latin typeface="Arial"/>
                <a:ea typeface="Arial"/>
                <a:cs typeface="Arial"/>
                <a:sym typeface="Arial"/>
              </a:rPr>
              <a:t>FOX News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62210368a5_0_26"/>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endParaRPr/>
          </a:p>
        </p:txBody>
      </p:sp>
      <p:sp>
        <p:nvSpPr>
          <p:cNvPr id="325" name="Google Shape;325;g62210368a5_0_2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p:txBody>
      </p:sp>
      <p:pic>
        <p:nvPicPr>
          <p:cNvPr id="326" name="Google Shape;326;g62210368a5_0_26"/>
          <p:cNvPicPr preferRelativeResize="0"/>
          <p:nvPr/>
        </p:nvPicPr>
        <p:blipFill>
          <a:blip r:embed="rId3">
            <a:alphaModFix/>
          </a:blip>
          <a:stretch>
            <a:fillRect/>
          </a:stretch>
        </p:blipFill>
        <p:spPr>
          <a:xfrm>
            <a:off x="1015375" y="365125"/>
            <a:ext cx="10077573" cy="6079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62210368a5_0_32"/>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endParaRPr/>
          </a:p>
        </p:txBody>
      </p:sp>
      <p:pic>
        <p:nvPicPr>
          <p:cNvPr id="333" name="Google Shape;333;g62210368a5_0_32"/>
          <p:cNvPicPr preferRelativeResize="0"/>
          <p:nvPr/>
        </p:nvPicPr>
        <p:blipFill>
          <a:blip r:embed="rId3">
            <a:alphaModFix/>
          </a:blip>
          <a:stretch>
            <a:fillRect/>
          </a:stretch>
        </p:blipFill>
        <p:spPr>
          <a:xfrm>
            <a:off x="1151625" y="365125"/>
            <a:ext cx="9784551" cy="59102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631a868c9d_0_5"/>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endParaRPr/>
          </a:p>
        </p:txBody>
      </p:sp>
      <p:sp>
        <p:nvSpPr>
          <p:cNvPr id="340" name="Google Shape;340;g631a868c9d_0_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p:txBody>
      </p:sp>
      <p:pic>
        <p:nvPicPr>
          <p:cNvPr id="341" name="Google Shape;341;g631a868c9d_0_5"/>
          <p:cNvPicPr preferRelativeResize="0"/>
          <p:nvPr/>
        </p:nvPicPr>
        <p:blipFill>
          <a:blip r:embed="rId3">
            <a:alphaModFix/>
          </a:blip>
          <a:stretch>
            <a:fillRect/>
          </a:stretch>
        </p:blipFill>
        <p:spPr>
          <a:xfrm>
            <a:off x="866050" y="365125"/>
            <a:ext cx="10459899" cy="5976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670367" y="235018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a:solidFill>
                  <a:schemeClr val="lt1"/>
                </a:solidFill>
                <a:latin typeface="Tahoma"/>
                <a:ea typeface="Tahoma"/>
                <a:cs typeface="Tahoma"/>
                <a:sym typeface="Tahoma"/>
              </a:rPr>
              <a:t>In Conclusion...</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g650b8d0770_2_16"/>
          <p:cNvPicPr preferRelativeResize="0"/>
          <p:nvPr/>
        </p:nvPicPr>
        <p:blipFill rotWithShape="1">
          <a:blip r:embed="rId3">
            <a:alphaModFix/>
          </a:blip>
          <a:srcRect/>
          <a:stretch/>
        </p:blipFill>
        <p:spPr>
          <a:xfrm>
            <a:off x="484049" y="195943"/>
            <a:ext cx="11126925" cy="2884400"/>
          </a:xfrm>
          <a:prstGeom prst="rect">
            <a:avLst/>
          </a:prstGeom>
          <a:noFill/>
          <a:ln>
            <a:noFill/>
          </a:ln>
        </p:spPr>
      </p:pic>
      <p:pic>
        <p:nvPicPr>
          <p:cNvPr id="352" name="Google Shape;352;g650b8d0770_2_16"/>
          <p:cNvPicPr preferRelativeResize="0"/>
          <p:nvPr/>
        </p:nvPicPr>
        <p:blipFill rotWithShape="1">
          <a:blip r:embed="rId4">
            <a:alphaModFix/>
          </a:blip>
          <a:srcRect/>
          <a:stretch/>
        </p:blipFill>
        <p:spPr>
          <a:xfrm>
            <a:off x="545525" y="3189200"/>
            <a:ext cx="11003974" cy="288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6"/>
          <p:cNvPicPr preferRelativeResize="0"/>
          <p:nvPr/>
        </p:nvPicPr>
        <p:blipFill rotWithShape="1">
          <a:blip r:embed="rId3">
            <a:alphaModFix/>
          </a:blip>
          <a:srcRect t="15587" r="42227"/>
          <a:stretch/>
        </p:blipFill>
        <p:spPr>
          <a:xfrm>
            <a:off x="0" y="3429000"/>
            <a:ext cx="4171687" cy="3429000"/>
          </a:xfrm>
          <a:prstGeom prst="rect">
            <a:avLst/>
          </a:prstGeom>
          <a:noFill/>
          <a:ln>
            <a:noFill/>
          </a:ln>
        </p:spPr>
      </p:pic>
      <p:pic>
        <p:nvPicPr>
          <p:cNvPr id="191" name="Google Shape;191;p6"/>
          <p:cNvPicPr preferRelativeResize="0"/>
          <p:nvPr/>
        </p:nvPicPr>
        <p:blipFill rotWithShape="1">
          <a:blip r:embed="rId4">
            <a:alphaModFix/>
          </a:blip>
          <a:srcRect l="23018" t="3566"/>
          <a:stretch/>
        </p:blipFill>
        <p:spPr>
          <a:xfrm>
            <a:off x="1699846" y="3625702"/>
            <a:ext cx="4586461" cy="3232298"/>
          </a:xfrm>
          <a:prstGeom prst="rect">
            <a:avLst/>
          </a:prstGeom>
          <a:noFill/>
          <a:ln>
            <a:noFill/>
          </a:ln>
        </p:spPr>
      </p:pic>
      <p:pic>
        <p:nvPicPr>
          <p:cNvPr id="192" name="Google Shape;192;p6"/>
          <p:cNvPicPr preferRelativeResize="0"/>
          <p:nvPr/>
        </p:nvPicPr>
        <p:blipFill rotWithShape="1">
          <a:blip r:embed="rId5">
            <a:alphaModFix/>
          </a:blip>
          <a:srcRect l="36774" t="1623"/>
          <a:stretch/>
        </p:blipFill>
        <p:spPr>
          <a:xfrm>
            <a:off x="5871534" y="3429000"/>
            <a:ext cx="3916276" cy="3429000"/>
          </a:xfrm>
          <a:prstGeom prst="rect">
            <a:avLst/>
          </a:prstGeom>
          <a:noFill/>
          <a:ln>
            <a:noFill/>
          </a:ln>
        </p:spPr>
      </p:pic>
      <p:pic>
        <p:nvPicPr>
          <p:cNvPr id="193" name="Google Shape;193;p6"/>
          <p:cNvPicPr preferRelativeResize="0"/>
          <p:nvPr/>
        </p:nvPicPr>
        <p:blipFill rotWithShape="1">
          <a:blip r:embed="rId6">
            <a:alphaModFix/>
          </a:blip>
          <a:srcRect l="13069" r="20037"/>
          <a:stretch/>
        </p:blipFill>
        <p:spPr>
          <a:xfrm flipH="1">
            <a:off x="8281167" y="3429000"/>
            <a:ext cx="4081733" cy="3429000"/>
          </a:xfrm>
          <a:prstGeom prst="rect">
            <a:avLst/>
          </a:prstGeom>
          <a:noFill/>
          <a:ln>
            <a:noFill/>
          </a:ln>
        </p:spPr>
      </p:pic>
      <p:sp>
        <p:nvSpPr>
          <p:cNvPr id="194" name="Google Shape;194;p6"/>
          <p:cNvSpPr txBox="1"/>
          <p:nvPr/>
        </p:nvSpPr>
        <p:spPr>
          <a:xfrm>
            <a:off x="1125768" y="2772148"/>
            <a:ext cx="1528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Arial"/>
              <a:buNone/>
            </a:pPr>
            <a:r>
              <a:rPr lang="en-US" sz="3200" b="0" i="0" u="none" strike="noStrike" cap="none" dirty="0">
                <a:solidFill>
                  <a:srgbClr val="FFFFFF"/>
                </a:solidFill>
                <a:latin typeface="Tahoma"/>
                <a:ea typeface="Tahoma"/>
                <a:cs typeface="Tahoma"/>
                <a:sym typeface="Tahoma"/>
              </a:rPr>
              <a:t>Obama</a:t>
            </a:r>
            <a:endParaRPr sz="1400" b="0" i="0" u="none" strike="noStrike" cap="none" dirty="0">
              <a:solidFill>
                <a:srgbClr val="000000"/>
              </a:solidFill>
              <a:latin typeface="Arial"/>
              <a:ea typeface="Arial"/>
              <a:cs typeface="Arial"/>
              <a:sym typeface="Arial"/>
            </a:endParaRPr>
          </a:p>
        </p:txBody>
      </p:sp>
      <p:sp>
        <p:nvSpPr>
          <p:cNvPr id="195" name="Google Shape;195;p6"/>
          <p:cNvSpPr txBox="1"/>
          <p:nvPr/>
        </p:nvSpPr>
        <p:spPr>
          <a:xfrm>
            <a:off x="4305522" y="2772148"/>
            <a:ext cx="1528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Arial"/>
              <a:buNone/>
            </a:pPr>
            <a:r>
              <a:rPr lang="en-US" sz="3200" b="0" i="0" u="none" strike="noStrike" cap="none" dirty="0">
                <a:solidFill>
                  <a:srgbClr val="FFFFFF"/>
                </a:solidFill>
                <a:latin typeface="Tahoma"/>
                <a:ea typeface="Tahoma"/>
                <a:cs typeface="Tahoma"/>
                <a:sym typeface="Tahoma"/>
              </a:rPr>
              <a:t>Trump</a:t>
            </a:r>
            <a:endParaRPr sz="1400" b="0" i="0" u="none" strike="noStrike" cap="none" dirty="0">
              <a:solidFill>
                <a:srgbClr val="000000"/>
              </a:solidFill>
              <a:latin typeface="Arial"/>
              <a:ea typeface="Arial"/>
              <a:cs typeface="Arial"/>
              <a:sym typeface="Arial"/>
            </a:endParaRPr>
          </a:p>
        </p:txBody>
      </p:sp>
      <p:sp>
        <p:nvSpPr>
          <p:cNvPr id="196" name="Google Shape;196;p6"/>
          <p:cNvSpPr txBox="1"/>
          <p:nvPr/>
        </p:nvSpPr>
        <p:spPr>
          <a:xfrm>
            <a:off x="6785520" y="2772148"/>
            <a:ext cx="149564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Arial"/>
              <a:buNone/>
            </a:pPr>
            <a:r>
              <a:rPr lang="en-US" sz="3200" b="0" i="0" u="none" strike="noStrike" cap="none" dirty="0">
                <a:solidFill>
                  <a:srgbClr val="FFFFFF"/>
                </a:solidFill>
                <a:latin typeface="Tahoma"/>
                <a:ea typeface="Tahoma"/>
                <a:cs typeface="Tahoma"/>
                <a:sym typeface="Tahoma"/>
              </a:rPr>
              <a:t>Clinton</a:t>
            </a:r>
            <a:endParaRPr sz="1400" b="0" i="0" u="none" strike="noStrike" cap="none" dirty="0">
              <a:solidFill>
                <a:srgbClr val="000000"/>
              </a:solidFill>
              <a:latin typeface="Arial"/>
              <a:ea typeface="Arial"/>
              <a:cs typeface="Arial"/>
              <a:sym typeface="Arial"/>
            </a:endParaRPr>
          </a:p>
        </p:txBody>
      </p:sp>
      <p:sp>
        <p:nvSpPr>
          <p:cNvPr id="197" name="Google Shape;197;p6"/>
          <p:cNvSpPr txBox="1"/>
          <p:nvPr/>
        </p:nvSpPr>
        <p:spPr>
          <a:xfrm>
            <a:off x="9123956" y="2772147"/>
            <a:ext cx="169176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Arial"/>
              <a:buNone/>
            </a:pPr>
            <a:r>
              <a:rPr lang="en-US" sz="3200" b="0" i="0" u="none" strike="noStrike" cap="none" dirty="0">
                <a:solidFill>
                  <a:srgbClr val="FFFFFF"/>
                </a:solidFill>
                <a:latin typeface="Tahoma"/>
                <a:ea typeface="Tahoma"/>
                <a:cs typeface="Tahoma"/>
                <a:sym typeface="Tahoma"/>
              </a:rPr>
              <a:t>Romney</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750"/>
                                        <p:tgtEl>
                                          <p:spTgt spid="190"/>
                                        </p:tgtEl>
                                      </p:cBhvr>
                                    </p:animEffect>
                                    <p:set>
                                      <p:cBhvr>
                                        <p:cTn id="7" dur="1" fill="hold">
                                          <p:stCondLst>
                                            <p:cond delay="749"/>
                                          </p:stCondLst>
                                        </p:cTn>
                                        <p:tgtEl>
                                          <p:spTgt spid="190"/>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750"/>
                                        <p:tgtEl>
                                          <p:spTgt spid="191"/>
                                        </p:tgtEl>
                                      </p:cBhvr>
                                    </p:animEffect>
                                    <p:set>
                                      <p:cBhvr>
                                        <p:cTn id="10" dur="1" fill="hold">
                                          <p:stCondLst>
                                            <p:cond delay="749"/>
                                          </p:stCondLst>
                                        </p:cTn>
                                        <p:tgtEl>
                                          <p:spTgt spid="191"/>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750"/>
                                        <p:tgtEl>
                                          <p:spTgt spid="192"/>
                                        </p:tgtEl>
                                      </p:cBhvr>
                                    </p:animEffect>
                                    <p:set>
                                      <p:cBhvr>
                                        <p:cTn id="13" dur="1" fill="hold">
                                          <p:stCondLst>
                                            <p:cond delay="749"/>
                                          </p:stCondLst>
                                        </p:cTn>
                                        <p:tgtEl>
                                          <p:spTgt spid="192"/>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750"/>
                                        <p:tgtEl>
                                          <p:spTgt spid="193"/>
                                        </p:tgtEl>
                                      </p:cBhvr>
                                    </p:animEffect>
                                    <p:set>
                                      <p:cBhvr>
                                        <p:cTn id="16" dur="1" fill="hold">
                                          <p:stCondLst>
                                            <p:cond delay="749"/>
                                          </p:stCondLst>
                                        </p:cTn>
                                        <p:tgtEl>
                                          <p:spTgt spid="193"/>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750"/>
                                        <p:tgtEl>
                                          <p:spTgt spid="194"/>
                                        </p:tgtEl>
                                      </p:cBhvr>
                                    </p:animEffect>
                                    <p:set>
                                      <p:cBhvr>
                                        <p:cTn id="19" dur="1" fill="hold">
                                          <p:stCondLst>
                                            <p:cond delay="749"/>
                                          </p:stCondLst>
                                        </p:cTn>
                                        <p:tgtEl>
                                          <p:spTgt spid="194"/>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750"/>
                                        <p:tgtEl>
                                          <p:spTgt spid="195"/>
                                        </p:tgtEl>
                                      </p:cBhvr>
                                    </p:animEffect>
                                    <p:set>
                                      <p:cBhvr>
                                        <p:cTn id="22" dur="1" fill="hold">
                                          <p:stCondLst>
                                            <p:cond delay="749"/>
                                          </p:stCondLst>
                                        </p:cTn>
                                        <p:tgtEl>
                                          <p:spTgt spid="195"/>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750"/>
                                        <p:tgtEl>
                                          <p:spTgt spid="196"/>
                                        </p:tgtEl>
                                      </p:cBhvr>
                                    </p:animEffect>
                                    <p:set>
                                      <p:cBhvr>
                                        <p:cTn id="25" dur="1" fill="hold">
                                          <p:stCondLst>
                                            <p:cond delay="749"/>
                                          </p:stCondLst>
                                        </p:cTn>
                                        <p:tgtEl>
                                          <p:spTgt spid="196"/>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750"/>
                                        <p:tgtEl>
                                          <p:spTgt spid="197"/>
                                        </p:tgtEl>
                                      </p:cBhvr>
                                    </p:animEffect>
                                    <p:set>
                                      <p:cBhvr>
                                        <p:cTn id="28" dur="1" fill="hold">
                                          <p:stCondLst>
                                            <p:cond delay="749"/>
                                          </p:stCondLst>
                                        </p:cTn>
                                        <p:tgtEl>
                                          <p:spTgt spid="1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5" grpId="0"/>
      <p:bldP spid="196" grpId="0"/>
      <p:bldP spid="19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g650b8d0770_2_12"/>
          <p:cNvPicPr preferRelativeResize="0"/>
          <p:nvPr/>
        </p:nvPicPr>
        <p:blipFill>
          <a:blip r:embed="rId3">
            <a:alphaModFix/>
          </a:blip>
          <a:stretch>
            <a:fillRect/>
          </a:stretch>
        </p:blipFill>
        <p:spPr>
          <a:xfrm>
            <a:off x="152400" y="152400"/>
            <a:ext cx="11887199" cy="6379151"/>
          </a:xfrm>
          <a:prstGeom prst="rect">
            <a:avLst/>
          </a:prstGeom>
          <a:noFill/>
          <a:ln>
            <a:noFill/>
          </a:ln>
        </p:spPr>
      </p:pic>
      <p:pic>
        <p:nvPicPr>
          <p:cNvPr id="2" name="Picture 1">
            <a:extLst>
              <a:ext uri="{FF2B5EF4-FFF2-40B4-BE49-F238E27FC236}">
                <a16:creationId xmlns:a16="http://schemas.microsoft.com/office/drawing/2014/main" id="{423EB7DA-1075-43FE-B6E9-C4ABD1DBB7D2}"/>
              </a:ext>
            </a:extLst>
          </p:cNvPr>
          <p:cNvPicPr>
            <a:picLocks noChangeAspect="1"/>
          </p:cNvPicPr>
          <p:nvPr/>
        </p:nvPicPr>
        <p:blipFill>
          <a:blip r:embed="rId4"/>
          <a:stretch>
            <a:fillRect/>
          </a:stretch>
        </p:blipFill>
        <p:spPr>
          <a:xfrm>
            <a:off x="0" y="158496"/>
            <a:ext cx="12192000" cy="654100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4" name="Google Shape;364;g650b8d0770_2_0"/>
          <p:cNvPicPr preferRelativeResize="0"/>
          <p:nvPr/>
        </p:nvPicPr>
        <p:blipFill>
          <a:blip r:embed="rId3">
            <a:alphaModFix/>
          </a:blip>
          <a:stretch>
            <a:fillRect/>
          </a:stretch>
        </p:blipFill>
        <p:spPr>
          <a:xfrm>
            <a:off x="0" y="0"/>
            <a:ext cx="12192000" cy="6343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650b8d0770_2_21"/>
          <p:cNvSpPr txBox="1">
            <a:spLocks noGrp="1"/>
          </p:cNvSpPr>
          <p:nvPr>
            <p:ph type="title"/>
          </p:nvPr>
        </p:nvSpPr>
        <p:spPr>
          <a:xfrm>
            <a:off x="670367" y="2350187"/>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b="1">
                <a:solidFill>
                  <a:schemeClr val="lt1"/>
                </a:solidFill>
                <a:latin typeface="Tahoma"/>
                <a:ea typeface="Tahoma"/>
                <a:cs typeface="Tahoma"/>
                <a:sym typeface="Tahoma"/>
              </a:rPr>
              <a:t>Questions?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04" name="Google Shape;204;p7"/>
          <p:cNvPicPr preferRelativeResize="0"/>
          <p:nvPr/>
        </p:nvPicPr>
        <p:blipFill rotWithShape="1">
          <a:blip r:embed="rId3">
            <a:alphaModFix/>
          </a:blip>
          <a:srcRect/>
          <a:stretch/>
        </p:blipFill>
        <p:spPr>
          <a:xfrm>
            <a:off x="838200" y="734225"/>
            <a:ext cx="10690750" cy="5442750"/>
          </a:xfrm>
          <a:prstGeom prst="rect">
            <a:avLst/>
          </a:prstGeom>
          <a:noFill/>
          <a:ln>
            <a:noFill/>
          </a:ln>
        </p:spPr>
      </p:pic>
      <p:sp>
        <p:nvSpPr>
          <p:cNvPr id="205" name="Google Shape;205;p7"/>
          <p:cNvSpPr txBox="1"/>
          <p:nvPr/>
        </p:nvSpPr>
        <p:spPr>
          <a:xfrm>
            <a:off x="10891520" y="6581001"/>
            <a:ext cx="138176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0CECE"/>
              </a:buClr>
              <a:buSzPts val="1200"/>
              <a:buFont typeface="Arial"/>
              <a:buNone/>
            </a:pPr>
            <a:r>
              <a:rPr lang="en-US" sz="1200" b="0" i="0" u="none" strike="noStrike" cap="none">
                <a:solidFill>
                  <a:srgbClr val="D0CECE"/>
                </a:solidFill>
                <a:latin typeface="Calibri"/>
                <a:ea typeface="Calibri"/>
                <a:cs typeface="Calibri"/>
                <a:sym typeface="Calibri"/>
              </a:rPr>
              <a:t>www.popbuzz.com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12"/>
          <p:cNvPicPr preferRelativeResize="0"/>
          <p:nvPr/>
        </p:nvPicPr>
        <p:blipFill>
          <a:blip r:embed="rId3">
            <a:alphaModFix/>
          </a:blip>
          <a:stretch>
            <a:fillRect/>
          </a:stretch>
        </p:blipFill>
        <p:spPr>
          <a:xfrm>
            <a:off x="152400" y="387050"/>
            <a:ext cx="11887199" cy="6083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64807822da_1_6"/>
          <p:cNvSpPr txBox="1">
            <a:spLocks noGrp="1"/>
          </p:cNvSpPr>
          <p:nvPr>
            <p:ph type="title"/>
          </p:nvPr>
        </p:nvSpPr>
        <p:spPr>
          <a:xfrm>
            <a:off x="838200" y="365129"/>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b="1">
                <a:solidFill>
                  <a:srgbClr val="FFFFFF"/>
                </a:solidFill>
              </a:rPr>
              <a:t>Goal</a:t>
            </a:r>
            <a:endParaRPr b="1"/>
          </a:p>
        </p:txBody>
      </p:sp>
      <p:sp>
        <p:nvSpPr>
          <p:cNvPr id="217" name="Google Shape;217;g64807822da_1_6"/>
          <p:cNvSpPr txBox="1">
            <a:spLocks noGrp="1"/>
          </p:cNvSpPr>
          <p:nvPr>
            <p:ph type="body" idx="1"/>
          </p:nvPr>
        </p:nvSpPr>
        <p:spPr>
          <a:xfrm>
            <a:off x="838200" y="1810000"/>
            <a:ext cx="6589500" cy="4351200"/>
          </a:xfrm>
          <a:prstGeom prst="rect">
            <a:avLst/>
          </a:prstGeom>
          <a:noFill/>
          <a:ln>
            <a:noFill/>
          </a:ln>
        </p:spPr>
        <p:txBody>
          <a:bodyPr spcFirstLastPara="1" wrap="square" lIns="91425" tIns="45700" rIns="91425" bIns="45700" anchor="t" anchorCtr="0">
            <a:noAutofit/>
          </a:bodyPr>
          <a:lstStyle/>
          <a:p>
            <a:pPr marL="228600" lvl="0" indent="0" algn="l" rtl="0">
              <a:lnSpc>
                <a:spcPct val="98181"/>
              </a:lnSpc>
              <a:spcBef>
                <a:spcPts val="0"/>
              </a:spcBef>
              <a:spcAft>
                <a:spcPts val="0"/>
              </a:spcAft>
              <a:buClr>
                <a:schemeClr val="dk1"/>
              </a:buClr>
              <a:buSzPts val="1100"/>
              <a:buFont typeface="Arial"/>
              <a:buNone/>
            </a:pPr>
            <a:r>
              <a:rPr lang="en-US">
                <a:solidFill>
                  <a:srgbClr val="FFFFFF"/>
                </a:solidFill>
              </a:rPr>
              <a:t>Improve </a:t>
            </a:r>
            <a:r>
              <a:rPr lang="en-US" b="1">
                <a:solidFill>
                  <a:srgbClr val="FFFFFF"/>
                </a:solidFill>
              </a:rPr>
              <a:t>REACH</a:t>
            </a:r>
            <a:r>
              <a:rPr lang="en-US">
                <a:solidFill>
                  <a:srgbClr val="FFFFFF"/>
                </a:solidFill>
              </a:rPr>
              <a:t> and </a:t>
            </a:r>
            <a:r>
              <a:rPr lang="en-US" b="1">
                <a:solidFill>
                  <a:srgbClr val="FFFFFF"/>
                </a:solidFill>
              </a:rPr>
              <a:t>CONTENT PLANNING </a:t>
            </a:r>
            <a:r>
              <a:rPr lang="en-US">
                <a:solidFill>
                  <a:srgbClr val="FFFFFF"/>
                </a:solidFill>
              </a:rPr>
              <a:t>of </a:t>
            </a:r>
            <a:r>
              <a:rPr lang="en-US" b="1">
                <a:solidFill>
                  <a:srgbClr val="6AA84F"/>
                </a:solidFill>
              </a:rPr>
              <a:t>Huffington Post</a:t>
            </a:r>
            <a:endParaRPr>
              <a:solidFill>
                <a:schemeClr val="accent6"/>
              </a:solidFill>
            </a:endParaRPr>
          </a:p>
        </p:txBody>
      </p:sp>
      <p:pic>
        <p:nvPicPr>
          <p:cNvPr id="218" name="Google Shape;218;g64807822da_1_6"/>
          <p:cNvPicPr preferRelativeResize="0"/>
          <p:nvPr/>
        </p:nvPicPr>
        <p:blipFill rotWithShape="1">
          <a:blip r:embed="rId3">
            <a:alphaModFix/>
          </a:blip>
          <a:srcRect/>
          <a:stretch/>
        </p:blipFill>
        <p:spPr>
          <a:xfrm>
            <a:off x="8149675" y="1608338"/>
            <a:ext cx="2641325" cy="298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6"/>
          <p:cNvPicPr preferRelativeResize="0"/>
          <p:nvPr/>
        </p:nvPicPr>
        <p:blipFill>
          <a:blip r:embed="rId3">
            <a:alphaModFix/>
          </a:blip>
          <a:stretch>
            <a:fillRect/>
          </a:stretch>
        </p:blipFill>
        <p:spPr>
          <a:xfrm>
            <a:off x="452025" y="152400"/>
            <a:ext cx="9995005" cy="655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64917b1213_0_6"/>
          <p:cNvSpPr txBox="1">
            <a:spLocks noGrp="1"/>
          </p:cNvSpPr>
          <p:nvPr>
            <p:ph type="title"/>
          </p:nvPr>
        </p:nvSpPr>
        <p:spPr>
          <a:xfrm>
            <a:off x="838200" y="382704"/>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b="1">
                <a:solidFill>
                  <a:srgbClr val="FFFFFF"/>
                </a:solidFill>
              </a:rPr>
              <a:t>Reach</a:t>
            </a:r>
            <a:endParaRPr b="1">
              <a:solidFill>
                <a:srgbClr val="FFFFFF"/>
              </a:solidFill>
            </a:endParaRPr>
          </a:p>
        </p:txBody>
      </p:sp>
      <p:sp>
        <p:nvSpPr>
          <p:cNvPr id="230" name="Google Shape;230;g64917b1213_0_6"/>
          <p:cNvSpPr txBox="1">
            <a:spLocks noGrp="1"/>
          </p:cNvSpPr>
          <p:nvPr>
            <p:ph type="body" idx="1"/>
          </p:nvPr>
        </p:nvSpPr>
        <p:spPr>
          <a:xfrm>
            <a:off x="838200" y="1825625"/>
            <a:ext cx="6406500" cy="4351200"/>
          </a:xfrm>
          <a:prstGeom prst="rect">
            <a:avLst/>
          </a:prstGeom>
          <a:noFill/>
          <a:ln>
            <a:noFill/>
          </a:ln>
        </p:spPr>
        <p:txBody>
          <a:bodyPr spcFirstLastPara="1" wrap="square" lIns="91425" tIns="182875" rIns="91425" bIns="0" anchor="t" anchorCtr="0">
            <a:noAutofit/>
          </a:bodyPr>
          <a:lstStyle/>
          <a:p>
            <a:pPr marL="457200" lvl="0" indent="-457200" algn="l" rtl="0">
              <a:lnSpc>
                <a:spcPct val="98181"/>
              </a:lnSpc>
              <a:spcBef>
                <a:spcPts val="0"/>
              </a:spcBef>
              <a:spcAft>
                <a:spcPts val="0"/>
              </a:spcAft>
              <a:buClr>
                <a:schemeClr val="lt1"/>
              </a:buClr>
              <a:buSzPts val="3600"/>
              <a:buChar char="•"/>
            </a:pPr>
            <a:r>
              <a:rPr lang="en-US" sz="3600">
                <a:solidFill>
                  <a:schemeClr val="lt1"/>
                </a:solidFill>
              </a:rPr>
              <a:t>Shares and Comments</a:t>
            </a:r>
            <a:endParaRPr sz="3600">
              <a:solidFill>
                <a:schemeClr val="lt1"/>
              </a:solidFill>
            </a:endParaRPr>
          </a:p>
          <a:p>
            <a:pPr marL="457200" lvl="0" indent="-457200" algn="l" rtl="0">
              <a:lnSpc>
                <a:spcPct val="98181"/>
              </a:lnSpc>
              <a:spcBef>
                <a:spcPts val="0"/>
              </a:spcBef>
              <a:spcAft>
                <a:spcPts val="0"/>
              </a:spcAft>
              <a:buClr>
                <a:schemeClr val="lt1"/>
              </a:buClr>
              <a:buSzPts val="3600"/>
              <a:buChar char="•"/>
            </a:pPr>
            <a:r>
              <a:rPr lang="en-US" sz="3600">
                <a:solidFill>
                  <a:schemeClr val="lt1"/>
                </a:solidFill>
              </a:rPr>
              <a:t>Number of Stories</a:t>
            </a:r>
            <a:endParaRPr sz="3600">
              <a:solidFill>
                <a:schemeClr val="lt1"/>
              </a:solidFill>
            </a:endParaRPr>
          </a:p>
          <a:p>
            <a:pPr marL="457200" lvl="0" indent="-457200" algn="l" rtl="0">
              <a:lnSpc>
                <a:spcPct val="98181"/>
              </a:lnSpc>
              <a:spcBef>
                <a:spcPts val="0"/>
              </a:spcBef>
              <a:spcAft>
                <a:spcPts val="0"/>
              </a:spcAft>
              <a:buClr>
                <a:schemeClr val="lt1"/>
              </a:buClr>
              <a:buSzPts val="3600"/>
              <a:buChar char="•"/>
            </a:pPr>
            <a:r>
              <a:rPr lang="en-US" sz="3600">
                <a:solidFill>
                  <a:schemeClr val="lt1"/>
                </a:solidFill>
              </a:rPr>
              <a:t>Time of Posting</a:t>
            </a:r>
            <a:endParaRPr/>
          </a:p>
        </p:txBody>
      </p:sp>
      <p:pic>
        <p:nvPicPr>
          <p:cNvPr id="231" name="Google Shape;231;g64917b1213_0_6"/>
          <p:cNvPicPr preferRelativeResize="0"/>
          <p:nvPr/>
        </p:nvPicPr>
        <p:blipFill rotWithShape="1">
          <a:blip r:embed="rId3">
            <a:alphaModFix/>
          </a:blip>
          <a:srcRect/>
          <a:stretch/>
        </p:blipFill>
        <p:spPr>
          <a:xfrm>
            <a:off x="7353800" y="1443925"/>
            <a:ext cx="3534523" cy="3077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8"/>
          <p:cNvPicPr preferRelativeResize="0"/>
          <p:nvPr/>
        </p:nvPicPr>
        <p:blipFill rotWithShape="1">
          <a:blip r:embed="rId3">
            <a:alphaModFix/>
          </a:blip>
          <a:srcRect/>
          <a:stretch/>
        </p:blipFill>
        <p:spPr>
          <a:xfrm>
            <a:off x="484049" y="195943"/>
            <a:ext cx="11126925" cy="2884400"/>
          </a:xfrm>
          <a:prstGeom prst="rect">
            <a:avLst/>
          </a:prstGeom>
          <a:noFill/>
          <a:ln>
            <a:noFill/>
          </a:ln>
        </p:spPr>
      </p:pic>
      <p:pic>
        <p:nvPicPr>
          <p:cNvPr id="237" name="Google Shape;237;p28"/>
          <p:cNvPicPr preferRelativeResize="0"/>
          <p:nvPr/>
        </p:nvPicPr>
        <p:blipFill rotWithShape="1">
          <a:blip r:embed="rId4">
            <a:alphaModFix/>
            <a:extLst>
              <a:ext uri="{BEBA8EAE-BF5A-486C-A8C5-ECC9F3942E4B}">
                <a14:imgProps xmlns:a14="http://schemas.microsoft.com/office/drawing/2010/main">
                  <a14:imgLayer r:embed="rId5">
                    <a14:imgEffect>
                      <a14:brightnessContrast bright="-75000"/>
                    </a14:imgEffect>
                  </a14:imgLayer>
                </a14:imgProps>
              </a:ext>
            </a:extLst>
          </a:blip>
          <a:srcRect/>
          <a:stretch/>
        </p:blipFill>
        <p:spPr>
          <a:xfrm>
            <a:off x="545525" y="3189200"/>
            <a:ext cx="11003974" cy="2884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2236</Words>
  <Application>Microsoft Office PowerPoint</Application>
  <PresentationFormat>Widescreen</PresentationFormat>
  <Paragraphs>169</Paragraphs>
  <Slides>32</Slides>
  <Notes>32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32</vt:i4>
      </vt:variant>
    </vt:vector>
  </HeadingPairs>
  <TitlesOfParts>
    <vt:vector size="37" baseType="lpstr">
      <vt:lpstr>Arial</vt:lpstr>
      <vt:lpstr>Calibri</vt:lpstr>
      <vt:lpstr>Tahoma</vt:lpstr>
      <vt:lpstr>Office Theme</vt:lpstr>
      <vt:lpstr>1_Office Theme</vt:lpstr>
      <vt:lpstr>PowerPoint Presentation</vt:lpstr>
      <vt:lpstr>PowerPoint Presentation</vt:lpstr>
      <vt:lpstr>PowerPoint Presentation</vt:lpstr>
      <vt:lpstr>PowerPoint Presentation</vt:lpstr>
      <vt:lpstr>PowerPoint Presentation</vt:lpstr>
      <vt:lpstr>Goal</vt:lpstr>
      <vt:lpstr>PowerPoint Presentation</vt:lpstr>
      <vt:lpstr>Reach</vt:lpstr>
      <vt:lpstr>PowerPoint Presentation</vt:lpstr>
      <vt:lpstr>PowerPoint Presentation</vt:lpstr>
      <vt:lpstr>PowerPoint Presentation</vt:lpstr>
      <vt:lpstr>PowerPoint Presentation</vt:lpstr>
      <vt:lpstr>PowerPoint Presentation</vt:lpstr>
      <vt:lpstr>PowerPoint Presentation</vt:lpstr>
      <vt:lpstr>Content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Conclusion...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stutisingh55@gmail.com</dc:creator>
  <cp:lastModifiedBy>Ian Scarff</cp:lastModifiedBy>
  <cp:revision>6</cp:revision>
  <dcterms:created xsi:type="dcterms:W3CDTF">2019-09-24T17:52:17Z</dcterms:created>
  <dcterms:modified xsi:type="dcterms:W3CDTF">2019-10-17T20:54:44Z</dcterms:modified>
</cp:coreProperties>
</file>